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4.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5.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24387175" cy="13716000"/>
  <p:notesSz cx="13716000" cy="24387175"/>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F00FF"/>
    <a:srgbClr val="D9D9D9"/>
    <a:srgbClr val="DDFF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38" d="100"/>
          <a:sy n="38" d="100"/>
        </p:scale>
        <p:origin x="125"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259308670636344E-2"/>
          <c:y val="1.6231418521424741E-2"/>
          <c:w val="0.96584936619658968"/>
          <c:h val="0.97116381750505409"/>
        </c:manualLayout>
      </c:layout>
      <c:barChart>
        <c:barDir val="col"/>
        <c:grouping val="clustered"/>
        <c:varyColors val="0"/>
        <c:ser>
          <c:idx val="0"/>
          <c:order val="0"/>
          <c:tx>
            <c:strRef>
              <c:f>Sheet1!$B$1</c:f>
              <c:strCache>
                <c:ptCount val="1"/>
                <c:pt idx="0">
                  <c:v>Series 1</c:v>
                </c:pt>
              </c:strCache>
            </c:strRef>
          </c:tx>
          <c:spPr>
            <a:gradFill>
              <a:gsLst>
                <a:gs pos="0">
                  <a:srgbClr val="6F00FF"/>
                </a:gs>
                <a:gs pos="100000">
                  <a:srgbClr val="DDFF8F"/>
                </a:gs>
              </a:gsLst>
              <a:lin ang="5400000" scaled="1"/>
            </a:gradFill>
            <a:ln>
              <a:noFill/>
            </a:ln>
            <a:effectLst/>
          </c:spPr>
          <c:invertIfNegative val="0"/>
          <c:cat>
            <c:strRef>
              <c:f>Sheet1!$A$2:$A$7</c:f>
              <c:strCache>
                <c:ptCount val="4"/>
                <c:pt idx="0">
                  <c:v>Category 1</c:v>
                </c:pt>
                <c:pt idx="1">
                  <c:v>Category 2</c:v>
                </c:pt>
                <c:pt idx="2">
                  <c:v>Category 3</c:v>
                </c:pt>
                <c:pt idx="3">
                  <c:v>Category 4</c:v>
                </c:pt>
              </c:strCache>
            </c:strRef>
          </c:cat>
          <c:val>
            <c:numRef>
              <c:f>Sheet1!$B$2:$B$7</c:f>
              <c:numCache>
                <c:formatCode>General</c:formatCode>
                <c:ptCount val="6"/>
                <c:pt idx="0">
                  <c:v>50</c:v>
                </c:pt>
                <c:pt idx="1">
                  <c:v>52.5</c:v>
                </c:pt>
                <c:pt idx="2">
                  <c:v>57.25</c:v>
                </c:pt>
                <c:pt idx="3">
                  <c:v>63.5</c:v>
                </c:pt>
                <c:pt idx="4">
                  <c:v>65</c:v>
                </c:pt>
                <c:pt idx="5">
                  <c:v>68</c:v>
                </c:pt>
              </c:numCache>
            </c:numRef>
          </c:val>
          <c:extLst>
            <c:ext xmlns:c16="http://schemas.microsoft.com/office/drawing/2014/chart" uri="{C3380CC4-5D6E-409C-BE32-E72D297353CC}">
              <c16:uniqueId val="{00000000-A0EC-4E0F-84D9-09E3A8DC2952}"/>
            </c:ext>
          </c:extLst>
        </c:ser>
        <c:dLbls>
          <c:showLegendKey val="0"/>
          <c:showVal val="0"/>
          <c:showCatName val="0"/>
          <c:showSerName val="0"/>
          <c:showPercent val="0"/>
          <c:showBubbleSize val="0"/>
        </c:dLbls>
        <c:gapWidth val="50"/>
        <c:axId val="1153591167"/>
        <c:axId val="1333363423"/>
      </c:barChart>
      <c:catAx>
        <c:axId val="1153591167"/>
        <c:scaling>
          <c:orientation val="minMax"/>
        </c:scaling>
        <c:delete val="1"/>
        <c:axPos val="b"/>
        <c:numFmt formatCode="General" sourceLinked="1"/>
        <c:majorTickMark val="none"/>
        <c:minorTickMark val="none"/>
        <c:tickLblPos val="nextTo"/>
        <c:crossAx val="1333363423"/>
        <c:crosses val="autoZero"/>
        <c:auto val="1"/>
        <c:lblAlgn val="ctr"/>
        <c:lblOffset val="100"/>
        <c:noMultiLvlLbl val="0"/>
      </c:catAx>
      <c:valAx>
        <c:axId val="1333363423"/>
        <c:scaling>
          <c:orientation val="minMax"/>
          <c:max val="70"/>
          <c:min val="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Inter" panose="02000503000000020004" pitchFamily="2" charset="0"/>
                <a:ea typeface="+mn-ea"/>
                <a:cs typeface="+mn-cs"/>
              </a:defRPr>
            </a:pPr>
            <a:endParaRPr lang="en-US"/>
          </a:p>
        </c:txPr>
        <c:crossAx val="1153591167"/>
        <c:crosses val="autoZero"/>
        <c:crossBetween val="between"/>
        <c:majorUnit val="5.5"/>
        <c:min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gradFill>
                <a:gsLst>
                  <a:gs pos="0">
                    <a:schemeClr val="tx1">
                      <a:alpha val="0"/>
                    </a:schemeClr>
                  </a:gs>
                  <a:gs pos="100000">
                    <a:schemeClr val="bg1"/>
                  </a:gs>
                </a:gsLst>
                <a:lin ang="5400000" scaled="1"/>
              </a:gradFill>
            </a:ln>
          </c:spPr>
          <c:explosion val="3"/>
          <c:dPt>
            <c:idx val="0"/>
            <c:bubble3D val="0"/>
            <c:explosion val="2"/>
            <c:spPr>
              <a:gradFill flip="none" rotWithShape="1">
                <a:gsLst>
                  <a:gs pos="83000">
                    <a:schemeClr val="bg1">
                      <a:alpha val="15000"/>
                    </a:schemeClr>
                  </a:gs>
                  <a:gs pos="0">
                    <a:schemeClr val="tx1">
                      <a:alpha val="0"/>
                    </a:schemeClr>
                  </a:gs>
                </a:gsLst>
                <a:path path="circle">
                  <a:fillToRect l="50000" t="50000" r="50000" b="50000"/>
                </a:path>
                <a:tileRect/>
              </a:gradFill>
              <a:ln w="19050">
                <a:gradFill>
                  <a:gsLst>
                    <a:gs pos="19000">
                      <a:schemeClr val="tx1">
                        <a:alpha val="0"/>
                      </a:schemeClr>
                    </a:gs>
                    <a:gs pos="100000">
                      <a:schemeClr val="bg1"/>
                    </a:gs>
                  </a:gsLst>
                  <a:lin ang="2400000" scaled="0"/>
                </a:gradFill>
              </a:ln>
              <a:effectLst/>
            </c:spPr>
            <c:extLst>
              <c:ext xmlns:c16="http://schemas.microsoft.com/office/drawing/2014/chart" uri="{C3380CC4-5D6E-409C-BE32-E72D297353CC}">
                <c16:uniqueId val="{00000001-2076-4F04-8E7B-95FE78C97051}"/>
              </c:ext>
            </c:extLst>
          </c:dPt>
          <c:dPt>
            <c:idx val="1"/>
            <c:bubble3D val="0"/>
            <c:spPr>
              <a:gradFill>
                <a:gsLst>
                  <a:gs pos="100000">
                    <a:schemeClr val="tx1">
                      <a:alpha val="0"/>
                    </a:schemeClr>
                  </a:gs>
                  <a:gs pos="12000">
                    <a:schemeClr val="bg1">
                      <a:alpha val="15000"/>
                    </a:schemeClr>
                  </a:gs>
                </a:gsLst>
                <a:lin ang="1200000" scaled="0"/>
              </a:gradFill>
              <a:ln w="19050">
                <a:gradFill>
                  <a:gsLst>
                    <a:gs pos="0">
                      <a:schemeClr val="bg1"/>
                    </a:gs>
                    <a:gs pos="52000">
                      <a:schemeClr val="tx1">
                        <a:alpha val="0"/>
                      </a:schemeClr>
                    </a:gs>
                  </a:gsLst>
                  <a:lin ang="1200000" scaled="0"/>
                </a:gradFill>
              </a:ln>
              <a:effectLst/>
            </c:spPr>
            <c:extLst>
              <c:ext xmlns:c16="http://schemas.microsoft.com/office/drawing/2014/chart" uri="{C3380CC4-5D6E-409C-BE32-E72D297353CC}">
                <c16:uniqueId val="{00000003-2076-4F04-8E7B-95FE78C97051}"/>
              </c:ext>
            </c:extLst>
          </c:dPt>
          <c:dPt>
            <c:idx val="2"/>
            <c:bubble3D val="0"/>
            <c:spPr>
              <a:gradFill flip="none" rotWithShape="1">
                <a:gsLst>
                  <a:gs pos="100000">
                    <a:schemeClr val="tx1">
                      <a:alpha val="0"/>
                    </a:schemeClr>
                  </a:gs>
                  <a:gs pos="0">
                    <a:schemeClr val="bg1">
                      <a:alpha val="15000"/>
                    </a:schemeClr>
                  </a:gs>
                </a:gsLst>
                <a:lin ang="4500000" scaled="0"/>
                <a:tileRect/>
              </a:gradFill>
              <a:ln w="19050">
                <a:gradFill>
                  <a:gsLst>
                    <a:gs pos="0">
                      <a:schemeClr val="bg1"/>
                    </a:gs>
                    <a:gs pos="33000">
                      <a:schemeClr val="tx1">
                        <a:alpha val="0"/>
                      </a:schemeClr>
                    </a:gs>
                  </a:gsLst>
                  <a:lin ang="4500000" scaled="0"/>
                </a:gradFill>
              </a:ln>
              <a:effectLst/>
            </c:spPr>
            <c:extLst>
              <c:ext xmlns:c16="http://schemas.microsoft.com/office/drawing/2014/chart" uri="{C3380CC4-5D6E-409C-BE32-E72D297353CC}">
                <c16:uniqueId val="{00000005-2076-4F04-8E7B-95FE78C97051}"/>
              </c:ext>
            </c:extLst>
          </c:dPt>
          <c:dLbls>
            <c:delete val="1"/>
          </c:dLbls>
          <c:cat>
            <c:strRef>
              <c:f>Sheet1!$A$2:$A$4</c:f>
              <c:strCache>
                <c:ptCount val="3"/>
                <c:pt idx="0">
                  <c:v>Satisfied</c:v>
                </c:pt>
                <c:pt idx="1">
                  <c:v>Unsatisfied</c:v>
                </c:pt>
                <c:pt idx="2">
                  <c:v>Neutral</c:v>
                </c:pt>
              </c:strCache>
            </c:strRef>
          </c:cat>
          <c:val>
            <c:numRef>
              <c:f>Sheet1!$B$2:$B$4</c:f>
              <c:numCache>
                <c:formatCode>General</c:formatCode>
                <c:ptCount val="3"/>
                <c:pt idx="0">
                  <c:v>68</c:v>
                </c:pt>
                <c:pt idx="1">
                  <c:v>14</c:v>
                </c:pt>
                <c:pt idx="2">
                  <c:v>18</c:v>
                </c:pt>
              </c:numCache>
            </c:numRef>
          </c:val>
          <c:extLst>
            <c:ext xmlns:c16="http://schemas.microsoft.com/office/drawing/2014/chart" uri="{C3380CC4-5D6E-409C-BE32-E72D297353CC}">
              <c16:uniqueId val="{00000006-2076-4F04-8E7B-95FE78C97051}"/>
            </c:ext>
          </c:extLst>
        </c:ser>
        <c:dLbls>
          <c:dLblPos val="bestFit"/>
          <c:showLegendKey val="0"/>
          <c:showVal val="1"/>
          <c:showCatName val="0"/>
          <c:showSerName val="0"/>
          <c:showPercent val="0"/>
          <c:showBubbleSize val="0"/>
          <c:showLeaderLines val="1"/>
        </c:dLbls>
        <c:firstSliceAng val="22"/>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gradFill>
                <a:gsLst>
                  <a:gs pos="0">
                    <a:schemeClr val="tx1">
                      <a:alpha val="0"/>
                    </a:schemeClr>
                  </a:gs>
                  <a:gs pos="100000">
                    <a:schemeClr val="bg1"/>
                  </a:gs>
                </a:gsLst>
                <a:lin ang="5400000" scaled="1"/>
              </a:gradFill>
            </a:ln>
          </c:spPr>
          <c:dPt>
            <c:idx val="0"/>
            <c:bubble3D val="0"/>
            <c:spPr>
              <a:gradFill flip="none" rotWithShape="1">
                <a:gsLst>
                  <a:gs pos="0">
                    <a:schemeClr val="bg1"/>
                  </a:gs>
                  <a:gs pos="80000">
                    <a:schemeClr val="tx1">
                      <a:alpha val="0"/>
                    </a:schemeClr>
                  </a:gs>
                </a:gsLst>
                <a:path path="circle">
                  <a:fillToRect l="50000" t="50000" r="50000" b="50000"/>
                </a:path>
                <a:tileRect/>
              </a:gradFill>
              <a:ln w="19050">
                <a:gradFill>
                  <a:gsLst>
                    <a:gs pos="19000">
                      <a:schemeClr val="tx1">
                        <a:alpha val="0"/>
                      </a:schemeClr>
                    </a:gs>
                    <a:gs pos="100000">
                      <a:schemeClr val="bg1"/>
                    </a:gs>
                  </a:gsLst>
                  <a:lin ang="2400000" scaled="0"/>
                </a:gradFill>
              </a:ln>
              <a:effectLst/>
            </c:spPr>
            <c:extLst>
              <c:ext xmlns:c16="http://schemas.microsoft.com/office/drawing/2014/chart" uri="{C3380CC4-5D6E-409C-BE32-E72D297353CC}">
                <c16:uniqueId val="{00000001-EA52-4F04-AD81-98D98E11DF66}"/>
              </c:ext>
            </c:extLst>
          </c:dPt>
          <c:dPt>
            <c:idx val="1"/>
            <c:bubble3D val="0"/>
            <c:explosion val="4"/>
            <c:spPr>
              <a:gradFill>
                <a:gsLst>
                  <a:gs pos="11000">
                    <a:schemeClr val="tx1">
                      <a:alpha val="0"/>
                    </a:schemeClr>
                  </a:gs>
                  <a:gs pos="100000">
                    <a:schemeClr val="bg1"/>
                  </a:gs>
                </a:gsLst>
                <a:lin ang="1200000" scaled="0"/>
              </a:gradFill>
              <a:ln w="19050">
                <a:gradFill>
                  <a:gsLst>
                    <a:gs pos="0">
                      <a:schemeClr val="bg1"/>
                    </a:gs>
                    <a:gs pos="52000">
                      <a:schemeClr val="tx1">
                        <a:alpha val="0"/>
                      </a:schemeClr>
                    </a:gs>
                  </a:gsLst>
                  <a:lin ang="1200000" scaled="0"/>
                </a:gradFill>
              </a:ln>
              <a:effectLst/>
            </c:spPr>
            <c:extLst>
              <c:ext xmlns:c16="http://schemas.microsoft.com/office/drawing/2014/chart" uri="{C3380CC4-5D6E-409C-BE32-E72D297353CC}">
                <c16:uniqueId val="{00000003-EA52-4F04-AD81-98D98E11DF66}"/>
              </c:ext>
            </c:extLst>
          </c:dPt>
          <c:dPt>
            <c:idx val="2"/>
            <c:bubble3D val="0"/>
            <c:explosion val="4"/>
            <c:spPr>
              <a:gradFill flip="none" rotWithShape="1">
                <a:gsLst>
                  <a:gs pos="7000">
                    <a:schemeClr val="tx1">
                      <a:alpha val="0"/>
                    </a:schemeClr>
                  </a:gs>
                  <a:gs pos="100000">
                    <a:schemeClr val="bg1"/>
                  </a:gs>
                </a:gsLst>
                <a:lin ang="4500000" scaled="0"/>
                <a:tileRect/>
              </a:gradFill>
              <a:ln w="19050">
                <a:gradFill>
                  <a:gsLst>
                    <a:gs pos="0">
                      <a:schemeClr val="bg1"/>
                    </a:gs>
                    <a:gs pos="33000">
                      <a:schemeClr val="tx1">
                        <a:alpha val="0"/>
                      </a:schemeClr>
                    </a:gs>
                  </a:gsLst>
                  <a:lin ang="4500000" scaled="0"/>
                </a:gradFill>
              </a:ln>
              <a:effectLst/>
            </c:spPr>
            <c:extLst>
              <c:ext xmlns:c16="http://schemas.microsoft.com/office/drawing/2014/chart" uri="{C3380CC4-5D6E-409C-BE32-E72D297353CC}">
                <c16:uniqueId val="{00000002-EA52-4F04-AD81-98D98E11DF66}"/>
              </c:ext>
            </c:extLst>
          </c:dPt>
          <c:dLbls>
            <c:dLbl>
              <c:idx val="0"/>
              <c:layout>
                <c:manualLayout>
                  <c:x val="-0.10601827382592953"/>
                  <c:y val="-0.18039525612930798"/>
                </c:manualLayout>
              </c:layout>
              <c:tx>
                <c:rich>
                  <a:bodyPr/>
                  <a:lstStyle/>
                  <a:p>
                    <a:fld id="{E726692A-5EC9-4A82-B5B2-641E311592C1}" type="VALUE">
                      <a:rPr lang="en-US" smtClean="0"/>
                      <a:pPr/>
                      <a:t>[VALUE]</a:t>
                    </a:fld>
                    <a:br>
                      <a:rPr lang="en-US" dirty="0"/>
                    </a:br>
                    <a:r>
                      <a:rPr lang="en-US" sz="2000" dirty="0"/>
                      <a:t>Satisfied</a:t>
                    </a:r>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EA52-4F04-AD81-98D98E11DF66}"/>
                </c:ext>
              </c:extLst>
            </c:dLbl>
            <c:dLbl>
              <c:idx val="1"/>
              <c:layout>
                <c:manualLayout>
                  <c:x val="0.12577932610523102"/>
                  <c:y val="7.4853968319576511E-2"/>
                </c:manualLayout>
              </c:layout>
              <c:tx>
                <c:rich>
                  <a:bodyPr/>
                  <a:lstStyle/>
                  <a:p>
                    <a:fld id="{6F3B2DD2-9E3E-4642-BBA2-4EA7DB61F60D}" type="VALUE">
                      <a:rPr lang="en-US" smtClean="0"/>
                      <a:pPr/>
                      <a:t>[VALUE]</a:t>
                    </a:fld>
                    <a:endParaRPr lang="en-US" dirty="0"/>
                  </a:p>
                  <a:p>
                    <a:r>
                      <a:rPr lang="en-US" sz="2000" dirty="0" err="1"/>
                      <a:t>Unsatified</a:t>
                    </a:r>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EA52-4F04-AD81-98D98E11DF66}"/>
                </c:ext>
              </c:extLst>
            </c:dLbl>
            <c:dLbl>
              <c:idx val="2"/>
              <c:layout>
                <c:manualLayout>
                  <c:x val="3.4272326862944832E-2"/>
                  <c:y val="0.13943497512257877"/>
                </c:manualLayout>
              </c:layout>
              <c:tx>
                <c:rich>
                  <a:bodyPr/>
                  <a:lstStyle/>
                  <a:p>
                    <a:fld id="{6508ACB2-6E3D-450F-918A-C7D0E4124341}" type="VALUE">
                      <a:rPr lang="en-US" smtClean="0"/>
                      <a:pPr/>
                      <a:t>[VALUE]</a:t>
                    </a:fld>
                    <a:br>
                      <a:rPr lang="en-US"/>
                    </a:br>
                    <a:r>
                      <a:rPr lang="en-US" sz="2000"/>
                      <a:t>Neutral</a:t>
                    </a:r>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EA52-4F04-AD81-98D98E11DF66}"/>
                </c:ext>
              </c:extLst>
            </c:dLbl>
            <c:spPr>
              <a:noFill/>
              <a:ln>
                <a:noFill/>
              </a:ln>
              <a:effectLst/>
            </c:spPr>
            <c:txPr>
              <a:bodyPr rot="0" spcFirstLastPara="1" vertOverflow="ellipsis" vert="horz" wrap="square" anchor="ctr" anchorCtr="1"/>
              <a:lstStyle/>
              <a:p>
                <a:pPr>
                  <a:defRPr sz="4000" b="0" i="0" u="none" strike="noStrike" kern="1200" baseline="0">
                    <a:solidFill>
                      <a:schemeClr val="bg1"/>
                    </a:solidFill>
                    <a:latin typeface="Inter" panose="02000503000000020004" pitchFamily="2" charset="0"/>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Satisfied</c:v>
                </c:pt>
                <c:pt idx="1">
                  <c:v>Unsatisfied</c:v>
                </c:pt>
                <c:pt idx="2">
                  <c:v>3rd Qtr</c:v>
                </c:pt>
              </c:strCache>
            </c:strRef>
          </c:cat>
          <c:val>
            <c:numRef>
              <c:f>Sheet1!$B$2:$B$4</c:f>
              <c:numCache>
                <c:formatCode>General</c:formatCode>
                <c:ptCount val="3"/>
                <c:pt idx="0">
                  <c:v>68</c:v>
                </c:pt>
                <c:pt idx="1">
                  <c:v>14</c:v>
                </c:pt>
                <c:pt idx="2">
                  <c:v>18</c:v>
                </c:pt>
              </c:numCache>
            </c:numRef>
          </c:val>
          <c:extLst>
            <c:ext xmlns:c16="http://schemas.microsoft.com/office/drawing/2014/chart" uri="{C3380CC4-5D6E-409C-BE32-E72D297353CC}">
              <c16:uniqueId val="{00000000-EA52-4F04-AD81-98D98E11DF66}"/>
            </c:ext>
          </c:extLst>
        </c:ser>
        <c:dLbls>
          <c:dLblPos val="bestFit"/>
          <c:showLegendKey val="0"/>
          <c:showVal val="1"/>
          <c:showCatName val="0"/>
          <c:showSerName val="0"/>
          <c:showPercent val="0"/>
          <c:showBubbleSize val="0"/>
          <c:showLeaderLines val="1"/>
        </c:dLbls>
        <c:firstSliceAng val="22"/>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32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gradFill>
              <a:gsLst>
                <a:gs pos="0">
                  <a:schemeClr val="bg1">
                    <a:alpha val="0"/>
                  </a:schemeClr>
                </a:gs>
                <a:gs pos="26000">
                  <a:srgbClr val="FFFFFF"/>
                </a:gs>
                <a:gs pos="12000">
                  <a:srgbClr val="DDFF8F">
                    <a:alpha val="67000"/>
                  </a:srgbClr>
                </a:gs>
                <a:gs pos="100000">
                  <a:schemeClr val="bg1">
                    <a:lumMod val="95000"/>
                  </a:schemeClr>
                </a:gs>
                <a:gs pos="47000">
                  <a:schemeClr val="bg1"/>
                </a:gs>
              </a:gsLst>
              <a:lin ang="5400000" scaled="1"/>
            </a:gradFill>
            <a:ln w="12700">
              <a:solidFill>
                <a:srgbClr val="000000">
                  <a:alpha val="10000"/>
                </a:srgbClr>
              </a:solidFill>
            </a:ln>
            <a:effectLst/>
          </c:spPr>
          <c:invertIfNegative val="0"/>
          <c:cat>
            <c:strRef>
              <c:f>Sheet1!$A$2:$A$6</c:f>
              <c:strCache>
                <c:ptCount val="5"/>
                <c:pt idx="0">
                  <c:v>New York</c:v>
                </c:pt>
                <c:pt idx="1">
                  <c:v>London</c:v>
                </c:pt>
                <c:pt idx="2">
                  <c:v>Delhi City</c:v>
                </c:pt>
                <c:pt idx="3">
                  <c:v>São Paulo</c:v>
                </c:pt>
                <c:pt idx="4">
                  <c:v>Johannesburg</c:v>
                </c:pt>
              </c:strCache>
            </c:strRef>
          </c:cat>
          <c:val>
            <c:numRef>
              <c:f>Sheet1!$B$2:$B$6</c:f>
              <c:numCache>
                <c:formatCode>General</c:formatCode>
                <c:ptCount val="5"/>
                <c:pt idx="0">
                  <c:v>14</c:v>
                </c:pt>
                <c:pt idx="1">
                  <c:v>17.5</c:v>
                </c:pt>
                <c:pt idx="2">
                  <c:v>12.8</c:v>
                </c:pt>
                <c:pt idx="3">
                  <c:v>2.8</c:v>
                </c:pt>
                <c:pt idx="4">
                  <c:v>7.3</c:v>
                </c:pt>
              </c:numCache>
            </c:numRef>
          </c:val>
          <c:extLst>
            <c:ext xmlns:c16="http://schemas.microsoft.com/office/drawing/2014/chart" uri="{C3380CC4-5D6E-409C-BE32-E72D297353CC}">
              <c16:uniqueId val="{00000000-ED7C-49E8-BA37-43D1B44B5FB5}"/>
            </c:ext>
          </c:extLst>
        </c:ser>
        <c:dLbls>
          <c:showLegendKey val="0"/>
          <c:showVal val="0"/>
          <c:showCatName val="0"/>
          <c:showSerName val="0"/>
          <c:showPercent val="0"/>
          <c:showBubbleSize val="0"/>
        </c:dLbls>
        <c:gapWidth val="40"/>
        <c:axId val="1153583023"/>
        <c:axId val="1153583503"/>
      </c:barChart>
      <c:catAx>
        <c:axId val="11535830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153583503"/>
        <c:crosses val="autoZero"/>
        <c:auto val="1"/>
        <c:lblAlgn val="ctr"/>
        <c:lblOffset val="100"/>
        <c:noMultiLvlLbl val="0"/>
      </c:catAx>
      <c:valAx>
        <c:axId val="1153583503"/>
        <c:scaling>
          <c:orientation val="minMax"/>
          <c:max val="17.5"/>
          <c:min val="0"/>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153583023"/>
        <c:crosses val="autoZero"/>
        <c:crossBetween val="between"/>
        <c:majorUnit val="2.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baseline="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gradFill>
              <a:gsLst>
                <a:gs pos="2000">
                  <a:srgbClr val="6F00FF">
                    <a:alpha val="0"/>
                  </a:srgbClr>
                </a:gs>
                <a:gs pos="0">
                  <a:schemeClr val="bg1">
                    <a:alpha val="0"/>
                  </a:schemeClr>
                </a:gs>
                <a:gs pos="22000">
                  <a:srgbClr val="EEEEEE"/>
                </a:gs>
                <a:gs pos="100000">
                  <a:srgbClr val="DEDEDE"/>
                </a:gs>
              </a:gsLst>
              <a:lin ang="5400000" scaled="1"/>
            </a:gradFill>
            <a:ln>
              <a:solidFill>
                <a:schemeClr val="tx1">
                  <a:alpha val="10000"/>
                </a:schemeClr>
              </a:solidFill>
            </a:ln>
            <a:effectLst/>
          </c:spPr>
          <c:invertIfNegative val="0"/>
          <c:cat>
            <c:strRef>
              <c:f>Sheet1!$A$2:$A$6</c:f>
              <c:strCache>
                <c:ptCount val="4"/>
                <c:pt idx="0">
                  <c:v>Category 1</c:v>
                </c:pt>
                <c:pt idx="1">
                  <c:v>Category 2</c:v>
                </c:pt>
                <c:pt idx="2">
                  <c:v>Category 3</c:v>
                </c:pt>
                <c:pt idx="3">
                  <c:v>Category 4</c:v>
                </c:pt>
              </c:strCache>
            </c:strRef>
          </c:cat>
          <c:val>
            <c:numRef>
              <c:f>Sheet1!$B$2:$B$6</c:f>
              <c:numCache>
                <c:formatCode>General</c:formatCode>
                <c:ptCount val="5"/>
                <c:pt idx="0">
                  <c:v>44</c:v>
                </c:pt>
                <c:pt idx="1">
                  <c:v>42</c:v>
                </c:pt>
                <c:pt idx="2">
                  <c:v>40</c:v>
                </c:pt>
                <c:pt idx="3">
                  <c:v>36</c:v>
                </c:pt>
                <c:pt idx="4">
                  <c:v>34</c:v>
                </c:pt>
              </c:numCache>
            </c:numRef>
          </c:val>
          <c:extLst>
            <c:ext xmlns:c16="http://schemas.microsoft.com/office/drawing/2014/chart" uri="{C3380CC4-5D6E-409C-BE32-E72D297353CC}">
              <c16:uniqueId val="{00000000-E315-4038-B31A-617F77D5312D}"/>
            </c:ext>
          </c:extLst>
        </c:ser>
        <c:dLbls>
          <c:showLegendKey val="0"/>
          <c:showVal val="0"/>
          <c:showCatName val="0"/>
          <c:showSerName val="0"/>
          <c:showPercent val="0"/>
          <c:showBubbleSize val="0"/>
        </c:dLbls>
        <c:gapWidth val="97"/>
        <c:axId val="1057125488"/>
        <c:axId val="1057128368"/>
      </c:barChart>
      <c:lineChart>
        <c:grouping val="standard"/>
        <c:varyColors val="0"/>
        <c:ser>
          <c:idx val="1"/>
          <c:order val="1"/>
          <c:tx>
            <c:strRef>
              <c:f>Sheet1!$C$1</c:f>
              <c:strCache>
                <c:ptCount val="1"/>
                <c:pt idx="0">
                  <c:v>Series 2</c:v>
                </c:pt>
              </c:strCache>
            </c:strRef>
          </c:tx>
          <c:spPr>
            <a:ln w="28575" cap="rnd">
              <a:solidFill>
                <a:srgbClr val="6F00FF"/>
              </a:solidFill>
              <a:round/>
            </a:ln>
            <a:effectLst/>
          </c:spPr>
          <c:marker>
            <c:symbol val="circle"/>
            <c:size val="5"/>
            <c:spPr>
              <a:solidFill>
                <a:srgbClr val="DDFF8F"/>
              </a:solidFill>
              <a:ln w="9525">
                <a:solidFill>
                  <a:srgbClr val="7030A0"/>
                </a:solidFill>
              </a:ln>
              <a:effectLst/>
            </c:spPr>
          </c:marker>
          <c:cat>
            <c:strRef>
              <c:f>Sheet1!$A$2:$A$6</c:f>
              <c:strCache>
                <c:ptCount val="4"/>
                <c:pt idx="0">
                  <c:v>Category 1</c:v>
                </c:pt>
                <c:pt idx="1">
                  <c:v>Category 2</c:v>
                </c:pt>
                <c:pt idx="2">
                  <c:v>Category 3</c:v>
                </c:pt>
                <c:pt idx="3">
                  <c:v>Category 4</c:v>
                </c:pt>
              </c:strCache>
            </c:strRef>
          </c:cat>
          <c:val>
            <c:numRef>
              <c:f>Sheet1!$C$2:$C$6</c:f>
              <c:numCache>
                <c:formatCode>General</c:formatCode>
                <c:ptCount val="5"/>
                <c:pt idx="0">
                  <c:v>44</c:v>
                </c:pt>
                <c:pt idx="1">
                  <c:v>42</c:v>
                </c:pt>
                <c:pt idx="2">
                  <c:v>40</c:v>
                </c:pt>
                <c:pt idx="3">
                  <c:v>36</c:v>
                </c:pt>
                <c:pt idx="4">
                  <c:v>34</c:v>
                </c:pt>
              </c:numCache>
            </c:numRef>
          </c:val>
          <c:smooth val="1"/>
          <c:extLst>
            <c:ext xmlns:c16="http://schemas.microsoft.com/office/drawing/2014/chart" uri="{C3380CC4-5D6E-409C-BE32-E72D297353CC}">
              <c16:uniqueId val="{00000001-E315-4038-B31A-617F77D5312D}"/>
            </c:ext>
          </c:extLst>
        </c:ser>
        <c:dLbls>
          <c:showLegendKey val="0"/>
          <c:showVal val="0"/>
          <c:showCatName val="0"/>
          <c:showSerName val="0"/>
          <c:showPercent val="0"/>
          <c:showBubbleSize val="0"/>
        </c:dLbls>
        <c:marker val="1"/>
        <c:smooth val="0"/>
        <c:axId val="1057125488"/>
        <c:axId val="1057128368"/>
      </c:lineChart>
      <c:catAx>
        <c:axId val="1057125488"/>
        <c:scaling>
          <c:orientation val="minMax"/>
        </c:scaling>
        <c:delete val="1"/>
        <c:axPos val="b"/>
        <c:numFmt formatCode="General" sourceLinked="1"/>
        <c:majorTickMark val="none"/>
        <c:minorTickMark val="none"/>
        <c:tickLblPos val="nextTo"/>
        <c:crossAx val="1057128368"/>
        <c:crosses val="autoZero"/>
        <c:auto val="1"/>
        <c:lblAlgn val="ctr"/>
        <c:lblOffset val="100"/>
        <c:noMultiLvlLbl val="0"/>
      </c:catAx>
      <c:valAx>
        <c:axId val="1057128368"/>
        <c:scaling>
          <c:orientation val="minMax"/>
          <c:max val="44"/>
          <c:min val="3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Inter" panose="02000503000000020004" pitchFamily="2" charset="0"/>
                <a:ea typeface="+mn-ea"/>
                <a:cs typeface="+mn-cs"/>
              </a:defRPr>
            </a:pPr>
            <a:endParaRPr lang="en-US"/>
          </a:p>
        </c:txPr>
        <c:crossAx val="1057125488"/>
        <c:crosses val="autoZero"/>
        <c:crossBetween val="between"/>
        <c:majorUnit val="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gradFill>
                <a:gsLst>
                  <a:gs pos="0">
                    <a:schemeClr val="tx1">
                      <a:alpha val="0"/>
                    </a:schemeClr>
                  </a:gs>
                  <a:gs pos="100000">
                    <a:schemeClr val="bg1"/>
                  </a:gs>
                </a:gsLst>
                <a:lin ang="5400000" scaled="1"/>
              </a:gradFill>
            </a:ln>
          </c:spPr>
          <c:dPt>
            <c:idx val="0"/>
            <c:bubble3D val="0"/>
            <c:spPr>
              <a:gradFill flip="none" rotWithShape="1">
                <a:gsLst>
                  <a:gs pos="0">
                    <a:schemeClr val="bg1">
                      <a:lumMod val="85000"/>
                    </a:schemeClr>
                  </a:gs>
                  <a:gs pos="100000">
                    <a:schemeClr val="bg1"/>
                  </a:gs>
                </a:gsLst>
                <a:lin ang="9600000" scaled="0"/>
                <a:tileRect/>
              </a:gradFill>
              <a:ln w="19050">
                <a:noFill/>
              </a:ln>
              <a:effectLst/>
            </c:spPr>
            <c:extLst>
              <c:ext xmlns:c16="http://schemas.microsoft.com/office/drawing/2014/chart" uri="{C3380CC4-5D6E-409C-BE32-E72D297353CC}">
                <c16:uniqueId val="{00000001-F99F-42D3-A3B8-7C7457E1C9BA}"/>
              </c:ext>
            </c:extLst>
          </c:dPt>
          <c:dPt>
            <c:idx val="1"/>
            <c:bubble3D val="0"/>
            <c:spPr>
              <a:gradFill>
                <a:gsLst>
                  <a:gs pos="0">
                    <a:schemeClr val="bg1">
                      <a:alpha val="0"/>
                    </a:schemeClr>
                  </a:gs>
                  <a:gs pos="100000">
                    <a:schemeClr val="bg1">
                      <a:lumMod val="85000"/>
                    </a:schemeClr>
                  </a:gs>
                </a:gsLst>
                <a:lin ang="5400000" scaled="0"/>
              </a:gradFill>
              <a:ln w="19050">
                <a:noFill/>
              </a:ln>
              <a:effectLst/>
            </c:spPr>
            <c:extLst>
              <c:ext xmlns:c16="http://schemas.microsoft.com/office/drawing/2014/chart" uri="{C3380CC4-5D6E-409C-BE32-E72D297353CC}">
                <c16:uniqueId val="{00000003-F99F-42D3-A3B8-7C7457E1C9BA}"/>
              </c:ext>
            </c:extLst>
          </c:dPt>
          <c:dPt>
            <c:idx val="2"/>
            <c:bubble3D val="0"/>
            <c:spPr>
              <a:gradFill flip="none" rotWithShape="1">
                <a:gsLst>
                  <a:gs pos="0">
                    <a:schemeClr val="bg1">
                      <a:alpha val="1000"/>
                    </a:schemeClr>
                  </a:gs>
                  <a:gs pos="100000">
                    <a:schemeClr val="bg1">
                      <a:lumMod val="85000"/>
                    </a:schemeClr>
                  </a:gs>
                </a:gsLst>
                <a:lin ang="10800000" scaled="0"/>
                <a:tileRect/>
              </a:gradFill>
              <a:ln w="19050">
                <a:noFill/>
              </a:ln>
              <a:effectLst/>
            </c:spPr>
            <c:extLst>
              <c:ext xmlns:c16="http://schemas.microsoft.com/office/drawing/2014/chart" uri="{C3380CC4-5D6E-409C-BE32-E72D297353CC}">
                <c16:uniqueId val="{00000005-F99F-42D3-A3B8-7C7457E1C9BA}"/>
              </c:ext>
            </c:extLst>
          </c:dPt>
          <c:dPt>
            <c:idx val="3"/>
            <c:bubble3D val="0"/>
            <c:spPr>
              <a:gradFill>
                <a:gsLst>
                  <a:gs pos="96000">
                    <a:schemeClr val="bg1">
                      <a:alpha val="0"/>
                    </a:schemeClr>
                  </a:gs>
                  <a:gs pos="0">
                    <a:schemeClr val="bg1">
                      <a:lumMod val="85000"/>
                    </a:schemeClr>
                  </a:gs>
                </a:gsLst>
                <a:lin ang="3600000" scaled="0"/>
              </a:gradFill>
              <a:ln w="19050">
                <a:noFill/>
              </a:ln>
              <a:effectLst/>
            </c:spPr>
            <c:extLst>
              <c:ext xmlns:c16="http://schemas.microsoft.com/office/drawing/2014/chart" uri="{C3380CC4-5D6E-409C-BE32-E72D297353CC}">
                <c16:uniqueId val="{00000007-F99F-42D3-A3B8-7C7457E1C9BA}"/>
              </c:ext>
            </c:extLst>
          </c:dPt>
          <c:dLbls>
            <c:delete val="1"/>
          </c:dLbls>
          <c:cat>
            <c:strRef>
              <c:f>Sheet1!$A$2:$A$5</c:f>
              <c:strCache>
                <c:ptCount val="4"/>
                <c:pt idx="0">
                  <c:v>Satisfied</c:v>
                </c:pt>
                <c:pt idx="1">
                  <c:v>Unsatisfied</c:v>
                </c:pt>
                <c:pt idx="2">
                  <c:v>Neutral</c:v>
                </c:pt>
                <c:pt idx="3">
                  <c:v>4th Qtr</c:v>
                </c:pt>
              </c:strCache>
            </c:strRef>
          </c:cat>
          <c:val>
            <c:numRef>
              <c:f>Sheet1!$B$2:$B$5</c:f>
              <c:numCache>
                <c:formatCode>General</c:formatCode>
                <c:ptCount val="4"/>
                <c:pt idx="0">
                  <c:v>27</c:v>
                </c:pt>
                <c:pt idx="1">
                  <c:v>31</c:v>
                </c:pt>
                <c:pt idx="2">
                  <c:v>19</c:v>
                </c:pt>
                <c:pt idx="3">
                  <c:v>23</c:v>
                </c:pt>
              </c:numCache>
            </c:numRef>
          </c:val>
          <c:extLst>
            <c:ext xmlns:c16="http://schemas.microsoft.com/office/drawing/2014/chart" uri="{C3380CC4-5D6E-409C-BE32-E72D297353CC}">
              <c16:uniqueId val="{00000008-F99F-42D3-A3B8-7C7457E1C9BA}"/>
            </c:ext>
          </c:extLst>
        </c:ser>
        <c:dLbls>
          <c:dLblPos val="bestFit"/>
          <c:showLegendKey val="0"/>
          <c:showVal val="1"/>
          <c:showCatName val="0"/>
          <c:showSerName val="0"/>
          <c:showPercent val="0"/>
          <c:showBubbleSize val="0"/>
          <c:showLeaderLines val="1"/>
        </c:dLbls>
        <c:firstSliceAng val="22"/>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32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gradFill>
                <a:gsLst>
                  <a:gs pos="0">
                    <a:schemeClr val="tx1">
                      <a:alpha val="0"/>
                    </a:schemeClr>
                  </a:gs>
                  <a:gs pos="100000">
                    <a:schemeClr val="bg1"/>
                  </a:gs>
                </a:gsLst>
                <a:lin ang="5400000" scaled="1"/>
              </a:gradFill>
            </a:ln>
          </c:spPr>
          <c:dPt>
            <c:idx val="0"/>
            <c:bubble3D val="0"/>
            <c:explosion val="3"/>
            <c:spPr>
              <a:gradFill flip="none" rotWithShape="1">
                <a:gsLst>
                  <a:gs pos="0">
                    <a:schemeClr val="bg1"/>
                  </a:gs>
                  <a:gs pos="100000">
                    <a:srgbClr val="D9D9D9">
                      <a:alpha val="0"/>
                    </a:srgbClr>
                  </a:gs>
                </a:gsLst>
                <a:lin ang="9600000" scaled="0"/>
                <a:tileRect/>
              </a:gradFill>
              <a:ln w="19050">
                <a:noFill/>
              </a:ln>
              <a:effectLst/>
            </c:spPr>
            <c:extLst>
              <c:ext xmlns:c16="http://schemas.microsoft.com/office/drawing/2014/chart" uri="{C3380CC4-5D6E-409C-BE32-E72D297353CC}">
                <c16:uniqueId val="{00000001-DC57-4218-BBFA-06A90A4C65BD}"/>
              </c:ext>
            </c:extLst>
          </c:dPt>
          <c:dPt>
            <c:idx val="1"/>
            <c:bubble3D val="0"/>
            <c:explosion val="2"/>
            <c:spPr>
              <a:gradFill>
                <a:gsLst>
                  <a:gs pos="0">
                    <a:srgbClr val="D9D9D9">
                      <a:alpha val="0"/>
                    </a:srgbClr>
                  </a:gs>
                  <a:gs pos="100000">
                    <a:schemeClr val="bg1"/>
                  </a:gs>
                </a:gsLst>
                <a:lin ang="4800000" scaled="0"/>
              </a:gradFill>
              <a:ln w="19050">
                <a:noFill/>
              </a:ln>
              <a:effectLst/>
            </c:spPr>
            <c:extLst>
              <c:ext xmlns:c16="http://schemas.microsoft.com/office/drawing/2014/chart" uri="{C3380CC4-5D6E-409C-BE32-E72D297353CC}">
                <c16:uniqueId val="{00000003-DC57-4218-BBFA-06A90A4C65BD}"/>
              </c:ext>
            </c:extLst>
          </c:dPt>
          <c:dPt>
            <c:idx val="2"/>
            <c:bubble3D val="0"/>
            <c:explosion val="3"/>
            <c:spPr>
              <a:gradFill flip="none" rotWithShape="1">
                <a:gsLst>
                  <a:gs pos="100000">
                    <a:schemeClr val="bg1"/>
                  </a:gs>
                  <a:gs pos="1000">
                    <a:srgbClr val="D9D9D9">
                      <a:alpha val="0"/>
                    </a:srgbClr>
                  </a:gs>
                </a:gsLst>
                <a:lin ang="10800000" scaled="0"/>
                <a:tileRect/>
              </a:gradFill>
              <a:ln w="19050">
                <a:noFill/>
              </a:ln>
              <a:effectLst/>
            </c:spPr>
            <c:extLst>
              <c:ext xmlns:c16="http://schemas.microsoft.com/office/drawing/2014/chart" uri="{C3380CC4-5D6E-409C-BE32-E72D297353CC}">
                <c16:uniqueId val="{00000005-DC57-4218-BBFA-06A90A4C65BD}"/>
              </c:ext>
            </c:extLst>
          </c:dPt>
          <c:dPt>
            <c:idx val="3"/>
            <c:bubble3D val="0"/>
            <c:explosion val="4"/>
            <c:spPr>
              <a:gradFill>
                <a:gsLst>
                  <a:gs pos="96000">
                    <a:srgbClr val="D9D9D9">
                      <a:alpha val="0"/>
                    </a:srgbClr>
                  </a:gs>
                  <a:gs pos="0">
                    <a:schemeClr val="bg1"/>
                  </a:gs>
                </a:gsLst>
                <a:lin ang="3900000" scaled="0"/>
              </a:gradFill>
              <a:ln w="19050">
                <a:noFill/>
              </a:ln>
              <a:effectLst/>
            </c:spPr>
            <c:extLst>
              <c:ext xmlns:c16="http://schemas.microsoft.com/office/drawing/2014/chart" uri="{C3380CC4-5D6E-409C-BE32-E72D297353CC}">
                <c16:uniqueId val="{00000007-DC57-4218-BBFA-06A90A4C65BD}"/>
              </c:ext>
            </c:extLst>
          </c:dPt>
          <c:dLbls>
            <c:dLbl>
              <c:idx val="0"/>
              <c:layout>
                <c:manualLayout>
                  <c:x val="-0.16382321519767645"/>
                  <c:y val="4.5747182514874328E-2"/>
                </c:manualLayout>
              </c:layout>
              <c:tx>
                <c:rich>
                  <a:bodyPr/>
                  <a:lstStyle/>
                  <a:p>
                    <a:fld id="{E726692A-5EC9-4A82-B5B2-641E311592C1}" type="VALUE">
                      <a:rPr lang="en-US" smtClean="0"/>
                      <a:pPr/>
                      <a:t>[VALUE]</a:t>
                    </a:fld>
                    <a:br>
                      <a:rPr lang="en-US" dirty="0"/>
                    </a:br>
                    <a:r>
                      <a:rPr lang="en-US" sz="2000" b="0" i="0" u="none" strike="noStrike" baseline="0" dirty="0">
                        <a:effectLst/>
                      </a:rPr>
                      <a:t>Institutional</a:t>
                    </a:r>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DC57-4218-BBFA-06A90A4C65BD}"/>
                </c:ext>
              </c:extLst>
            </c:dLbl>
            <c:dLbl>
              <c:idx val="1"/>
              <c:layout>
                <c:manualLayout>
                  <c:x val="-1.1702769761098467E-2"/>
                  <c:y val="-0.19567765416361904"/>
                </c:manualLayout>
              </c:layout>
              <c:tx>
                <c:rich>
                  <a:bodyPr/>
                  <a:lstStyle/>
                  <a:p>
                    <a:fld id="{6F3B2DD2-9E3E-4642-BBA2-4EA7DB61F60D}" type="VALUE">
                      <a:rPr lang="en-US" smtClean="0"/>
                      <a:pPr/>
                      <a:t>[VALUE]</a:t>
                    </a:fld>
                    <a:endParaRPr lang="en-US" dirty="0"/>
                  </a:p>
                  <a:p>
                    <a:r>
                      <a:rPr lang="en-US" sz="2000" dirty="0"/>
                      <a:t>Commercial</a:t>
                    </a:r>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DC57-4218-BBFA-06A90A4C65BD}"/>
                </c:ext>
              </c:extLst>
            </c:dLbl>
            <c:dLbl>
              <c:idx val="2"/>
              <c:layout>
                <c:manualLayout>
                  <c:x val="0.14753885705214201"/>
                  <c:y val="-7.0303348801300227E-3"/>
                </c:manualLayout>
              </c:layout>
              <c:tx>
                <c:rich>
                  <a:bodyPr/>
                  <a:lstStyle/>
                  <a:p>
                    <a:fld id="{6508ACB2-6E3D-450F-918A-C7D0E4124341}" type="VALUE">
                      <a:rPr lang="en-US" sz="4800" baseline="0" smtClean="0"/>
                      <a:pPr/>
                      <a:t>[VALUE]</a:t>
                    </a:fld>
                    <a:br>
                      <a:rPr lang="en-US" dirty="0"/>
                    </a:br>
                    <a:r>
                      <a:rPr lang="en-US" sz="2000" dirty="0"/>
                      <a:t>Resident</a:t>
                    </a:r>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DC57-4218-BBFA-06A90A4C65BD}"/>
                </c:ext>
              </c:extLst>
            </c:dLbl>
            <c:dLbl>
              <c:idx val="3"/>
              <c:layout>
                <c:manualLayout>
                  <c:x val="7.9385146508663892E-2"/>
                  <c:y val="0.19498273969751476"/>
                </c:manualLayout>
              </c:layout>
              <c:tx>
                <c:rich>
                  <a:bodyPr/>
                  <a:lstStyle/>
                  <a:p>
                    <a:fld id="{B0DE450B-B35B-4995-AD54-8E9304916312}" type="VALUE">
                      <a:rPr lang="en-US" smtClean="0"/>
                      <a:pPr/>
                      <a:t>[VALUE]</a:t>
                    </a:fld>
                    <a:endParaRPr lang="en-US" dirty="0"/>
                  </a:p>
                  <a:p>
                    <a:r>
                      <a:rPr lang="en-US" sz="2000" b="0" i="0" u="none" strike="noStrike" baseline="0" dirty="0">
                        <a:effectLst/>
                      </a:rPr>
                      <a:t>Mixed-Used</a:t>
                    </a:r>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DC57-4218-BBFA-06A90A4C65BD}"/>
                </c:ext>
              </c:extLst>
            </c:dLbl>
            <c:spPr>
              <a:noFill/>
              <a:ln>
                <a:noFill/>
              </a:ln>
              <a:effectLst/>
            </c:spPr>
            <c:txPr>
              <a:bodyPr rot="0" spcFirstLastPara="1" vertOverflow="ellipsis" vert="horz" wrap="square" anchor="ctr" anchorCtr="1"/>
              <a:lstStyle/>
              <a:p>
                <a:pPr>
                  <a:defRPr sz="4000" b="0" i="0" u="none" strike="noStrike" kern="1200" baseline="0">
                    <a:solidFill>
                      <a:schemeClr val="tx1"/>
                    </a:solidFill>
                    <a:latin typeface="Inter" panose="02000503000000020004" pitchFamily="2" charset="0"/>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Satisfied</c:v>
                </c:pt>
                <c:pt idx="1">
                  <c:v>Unsatisfied</c:v>
                </c:pt>
                <c:pt idx="2">
                  <c:v>Neutral</c:v>
                </c:pt>
                <c:pt idx="3">
                  <c:v>4th Qtr</c:v>
                </c:pt>
              </c:strCache>
            </c:strRef>
          </c:cat>
          <c:val>
            <c:numRef>
              <c:f>Sheet1!$B$2:$B$5</c:f>
              <c:numCache>
                <c:formatCode>General</c:formatCode>
                <c:ptCount val="4"/>
                <c:pt idx="0">
                  <c:v>27</c:v>
                </c:pt>
                <c:pt idx="1">
                  <c:v>31</c:v>
                </c:pt>
                <c:pt idx="2">
                  <c:v>19</c:v>
                </c:pt>
                <c:pt idx="3">
                  <c:v>23</c:v>
                </c:pt>
              </c:numCache>
            </c:numRef>
          </c:val>
          <c:extLst>
            <c:ext xmlns:c16="http://schemas.microsoft.com/office/drawing/2014/chart" uri="{C3380CC4-5D6E-409C-BE32-E72D297353CC}">
              <c16:uniqueId val="{00000006-DC57-4218-BBFA-06A90A4C65BD}"/>
            </c:ext>
          </c:extLst>
        </c:ser>
        <c:dLbls>
          <c:dLblPos val="bestFit"/>
          <c:showLegendKey val="0"/>
          <c:showVal val="1"/>
          <c:showCatName val="0"/>
          <c:showSerName val="0"/>
          <c:showPercent val="0"/>
          <c:showBubbleSize val="0"/>
          <c:showLeaderLines val="1"/>
        </c:dLbls>
        <c:firstSliceAng val="22"/>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32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8950820688521307E-2"/>
          <c:y val="5.7455457938668908E-2"/>
          <c:w val="0.95870573449557539"/>
          <c:h val="0.93398506321396646"/>
        </c:manualLayout>
      </c:layout>
      <c:areaChart>
        <c:grouping val="standard"/>
        <c:varyColors val="0"/>
        <c:ser>
          <c:idx val="0"/>
          <c:order val="0"/>
          <c:tx>
            <c:strRef>
              <c:f>Sheet1!$B$1</c:f>
              <c:strCache>
                <c:ptCount val="1"/>
                <c:pt idx="0">
                  <c:v>Series 1</c:v>
                </c:pt>
              </c:strCache>
            </c:strRef>
          </c:tx>
          <c:spPr>
            <a:gradFill>
              <a:gsLst>
                <a:gs pos="100000">
                  <a:srgbClr val="DDFF8F"/>
                </a:gs>
                <a:gs pos="20000">
                  <a:srgbClr val="333333">
                    <a:alpha val="0"/>
                  </a:srgbClr>
                </a:gs>
              </a:gsLst>
              <a:lin ang="2700000" scaled="0"/>
            </a:gradFill>
            <a:ln>
              <a:noFill/>
            </a:ln>
            <a:effectLst/>
          </c:spPr>
          <c:cat>
            <c:numRef>
              <c:f>Sheet1!$A$2:$A$8</c:f>
              <c:numCache>
                <c:formatCode>General</c:formatCode>
                <c:ptCount val="7"/>
              </c:numCache>
            </c:numRef>
          </c:cat>
          <c:val>
            <c:numRef>
              <c:f>Sheet1!$B$2:$B$8</c:f>
              <c:numCache>
                <c:formatCode>General</c:formatCode>
                <c:ptCount val="7"/>
                <c:pt idx="0">
                  <c:v>750</c:v>
                </c:pt>
                <c:pt idx="1">
                  <c:v>1125</c:v>
                </c:pt>
                <c:pt idx="2">
                  <c:v>1425</c:v>
                </c:pt>
                <c:pt idx="3">
                  <c:v>1650</c:v>
                </c:pt>
                <c:pt idx="4">
                  <c:v>1750</c:v>
                </c:pt>
                <c:pt idx="5">
                  <c:v>2100</c:v>
                </c:pt>
                <c:pt idx="6">
                  <c:v>2200</c:v>
                </c:pt>
              </c:numCache>
            </c:numRef>
          </c:val>
          <c:extLst>
            <c:ext xmlns:c16="http://schemas.microsoft.com/office/drawing/2014/chart" uri="{C3380CC4-5D6E-409C-BE32-E72D297353CC}">
              <c16:uniqueId val="{00000000-65DE-41BA-AB6D-F8150A1149DA}"/>
            </c:ext>
          </c:extLst>
        </c:ser>
        <c:dLbls>
          <c:showLegendKey val="0"/>
          <c:showVal val="0"/>
          <c:showCatName val="0"/>
          <c:showSerName val="0"/>
          <c:showPercent val="0"/>
          <c:showBubbleSize val="0"/>
        </c:dLbls>
        <c:axId val="1332890399"/>
        <c:axId val="1332889439"/>
      </c:areaChart>
      <c:lineChart>
        <c:grouping val="stacked"/>
        <c:varyColors val="0"/>
        <c:ser>
          <c:idx val="1"/>
          <c:order val="1"/>
          <c:tx>
            <c:strRef>
              <c:f>Sheet1!$C$1</c:f>
              <c:strCache>
                <c:ptCount val="1"/>
                <c:pt idx="0">
                  <c:v>Series 2</c:v>
                </c:pt>
              </c:strCache>
            </c:strRef>
          </c:tx>
          <c:spPr>
            <a:ln w="28575" cap="rnd">
              <a:solidFill>
                <a:srgbClr val="DDFF8F"/>
              </a:solidFill>
              <a:round/>
            </a:ln>
            <a:effectLst/>
          </c:spPr>
          <c:marker>
            <c:symbol val="circle"/>
            <c:size val="5"/>
            <c:spPr>
              <a:solidFill>
                <a:srgbClr val="DDFF8F"/>
              </a:solidFill>
              <a:ln w="9525">
                <a:solidFill>
                  <a:srgbClr val="DDFF8F"/>
                </a:solidFill>
              </a:ln>
              <a:effectLst/>
            </c:spPr>
          </c:marker>
          <c:cat>
            <c:numRef>
              <c:f>Sheet1!$A$2:$A$8</c:f>
              <c:numCache>
                <c:formatCode>General</c:formatCode>
                <c:ptCount val="7"/>
              </c:numCache>
            </c:numRef>
          </c:cat>
          <c:val>
            <c:numRef>
              <c:f>Sheet1!$C$2:$C$8</c:f>
              <c:numCache>
                <c:formatCode>General</c:formatCode>
                <c:ptCount val="7"/>
                <c:pt idx="0">
                  <c:v>750</c:v>
                </c:pt>
                <c:pt idx="1">
                  <c:v>1125</c:v>
                </c:pt>
                <c:pt idx="2">
                  <c:v>1425</c:v>
                </c:pt>
                <c:pt idx="3">
                  <c:v>1650</c:v>
                </c:pt>
                <c:pt idx="4">
                  <c:v>1750</c:v>
                </c:pt>
                <c:pt idx="5">
                  <c:v>2100</c:v>
                </c:pt>
                <c:pt idx="6">
                  <c:v>2200</c:v>
                </c:pt>
              </c:numCache>
            </c:numRef>
          </c:val>
          <c:smooth val="0"/>
          <c:extLst>
            <c:ext xmlns:c16="http://schemas.microsoft.com/office/drawing/2014/chart" uri="{C3380CC4-5D6E-409C-BE32-E72D297353CC}">
              <c16:uniqueId val="{00000001-65DE-41BA-AB6D-F8150A1149DA}"/>
            </c:ext>
          </c:extLst>
        </c:ser>
        <c:dLbls>
          <c:showLegendKey val="0"/>
          <c:showVal val="0"/>
          <c:showCatName val="0"/>
          <c:showSerName val="0"/>
          <c:showPercent val="0"/>
          <c:showBubbleSize val="0"/>
        </c:dLbls>
        <c:marker val="1"/>
        <c:smooth val="0"/>
        <c:axId val="1332890399"/>
        <c:axId val="1332889439"/>
      </c:lineChart>
      <c:catAx>
        <c:axId val="1332890399"/>
        <c:scaling>
          <c:orientation val="minMax"/>
        </c:scaling>
        <c:delete val="1"/>
        <c:axPos val="b"/>
        <c:numFmt formatCode="General" sourceLinked="1"/>
        <c:majorTickMark val="none"/>
        <c:minorTickMark val="none"/>
        <c:tickLblPos val="nextTo"/>
        <c:crossAx val="1332889439"/>
        <c:crosses val="autoZero"/>
        <c:auto val="1"/>
        <c:lblAlgn val="ctr"/>
        <c:lblOffset val="100"/>
        <c:noMultiLvlLbl val="0"/>
      </c:catAx>
      <c:valAx>
        <c:axId val="1332889439"/>
        <c:scaling>
          <c:orientation val="minMax"/>
          <c:max val="2200"/>
          <c:min val="750"/>
        </c:scaling>
        <c:delete val="0"/>
        <c:axPos val="l"/>
        <c:majorGridlines>
          <c:spPr>
            <a:ln w="9525" cap="flat" cmpd="sng" algn="ctr">
              <a:solidFill>
                <a:schemeClr val="bg1">
                  <a:alpha val="8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bg1"/>
                </a:solidFill>
                <a:latin typeface="Inter" panose="02000503000000020004" pitchFamily="2" charset="0"/>
                <a:ea typeface="+mn-ea"/>
                <a:cs typeface="+mn-cs"/>
              </a:defRPr>
            </a:pPr>
            <a:endParaRPr lang="en-US"/>
          </a:p>
        </c:txPr>
        <c:crossAx val="1332890399"/>
        <c:crosses val="autoZero"/>
        <c:crossBetween val="between"/>
        <c:majorUnit val="22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907656803634945"/>
          <c:y val="0.11986096447152507"/>
          <c:w val="0.81811440648228329"/>
          <c:h val="0.81775329780061823"/>
        </c:manualLayout>
      </c:layout>
      <c:barChart>
        <c:barDir val="bar"/>
        <c:grouping val="clustered"/>
        <c:varyColors val="0"/>
        <c:ser>
          <c:idx val="0"/>
          <c:order val="0"/>
          <c:tx>
            <c:strRef>
              <c:f>Sheet1!$B$1</c:f>
              <c:strCache>
                <c:ptCount val="1"/>
                <c:pt idx="0">
                  <c:v>Series 1</c:v>
                </c:pt>
              </c:strCache>
            </c:strRef>
          </c:tx>
          <c:spPr>
            <a:gradFill>
              <a:gsLst>
                <a:gs pos="0">
                  <a:schemeClr val="bg1">
                    <a:lumMod val="85000"/>
                  </a:schemeClr>
                </a:gs>
                <a:gs pos="38000">
                  <a:schemeClr val="accent1">
                    <a:lumMod val="5000"/>
                    <a:lumOff val="95000"/>
                  </a:schemeClr>
                </a:gs>
                <a:gs pos="97000">
                  <a:srgbClr val="6F00FF">
                    <a:alpha val="10000"/>
                  </a:srgbClr>
                </a:gs>
                <a:gs pos="70000">
                  <a:schemeClr val="bg1"/>
                </a:gs>
                <a:gs pos="100000">
                  <a:schemeClr val="bg1">
                    <a:alpha val="0"/>
                  </a:schemeClr>
                </a:gs>
              </a:gsLst>
              <a:lin ang="0" scaled="0"/>
            </a:gradFill>
            <a:ln>
              <a:solidFill>
                <a:schemeClr val="tx1">
                  <a:lumMod val="95000"/>
                  <a:lumOff val="5000"/>
                  <a:alpha val="10000"/>
                </a:schemeClr>
              </a:solidFill>
            </a:ln>
            <a:effectLst/>
          </c:spPr>
          <c:invertIfNegative val="0"/>
          <c:cat>
            <c:strRef>
              <c:f>Sheet1!$A$2:$A$6</c:f>
              <c:strCache>
                <c:ptCount val="5"/>
                <c:pt idx="0">
                  <c:v>Healthcare &amp; Education</c:v>
                </c:pt>
                <c:pt idx="1">
                  <c:v>Public Safety</c:v>
                </c:pt>
                <c:pt idx="2">
                  <c:v>CT Infrastructure</c:v>
                </c:pt>
                <c:pt idx="3">
                  <c:v>Energy &amp; Utilities</c:v>
                </c:pt>
                <c:pt idx="4">
                  <c:v>Smart Mobility</c:v>
                </c:pt>
              </c:strCache>
            </c:strRef>
          </c:cat>
          <c:val>
            <c:numRef>
              <c:f>Sheet1!$B$2:$B$6</c:f>
              <c:numCache>
                <c:formatCode>General</c:formatCode>
                <c:ptCount val="5"/>
                <c:pt idx="0">
                  <c:v>150</c:v>
                </c:pt>
                <c:pt idx="1">
                  <c:v>210</c:v>
                </c:pt>
                <c:pt idx="2">
                  <c:v>350</c:v>
                </c:pt>
                <c:pt idx="3">
                  <c:v>420</c:v>
                </c:pt>
                <c:pt idx="4">
                  <c:v>500</c:v>
                </c:pt>
              </c:numCache>
            </c:numRef>
          </c:val>
          <c:extLst>
            <c:ext xmlns:c16="http://schemas.microsoft.com/office/drawing/2014/chart" uri="{C3380CC4-5D6E-409C-BE32-E72D297353CC}">
              <c16:uniqueId val="{00000000-2392-4424-A072-0D4F7E8DA96A}"/>
            </c:ext>
          </c:extLst>
        </c:ser>
        <c:dLbls>
          <c:showLegendKey val="0"/>
          <c:showVal val="0"/>
          <c:showCatName val="0"/>
          <c:showSerName val="0"/>
          <c:showPercent val="0"/>
          <c:showBubbleSize val="0"/>
        </c:dLbls>
        <c:gapWidth val="20"/>
        <c:axId val="1156731920"/>
        <c:axId val="1156735760"/>
      </c:barChart>
      <c:catAx>
        <c:axId val="115673192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Inter" panose="02000503000000020004" pitchFamily="2" charset="0"/>
                <a:ea typeface="+mn-ea"/>
                <a:cs typeface="+mn-cs"/>
              </a:defRPr>
            </a:pPr>
            <a:endParaRPr lang="en-US"/>
          </a:p>
        </c:txPr>
        <c:crossAx val="1156735760"/>
        <c:crosses val="autoZero"/>
        <c:auto val="1"/>
        <c:lblAlgn val="ctr"/>
        <c:lblOffset val="100"/>
        <c:noMultiLvlLbl val="0"/>
      </c:catAx>
      <c:valAx>
        <c:axId val="1156735760"/>
        <c:scaling>
          <c:orientation val="minMax"/>
          <c:max val="50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Inter" panose="02000503000000020004" pitchFamily="2" charset="0"/>
                <a:ea typeface="+mn-ea"/>
                <a:cs typeface="+mn-cs"/>
              </a:defRPr>
            </a:pPr>
            <a:endParaRPr lang="en-US"/>
          </a:p>
        </c:txPr>
        <c:crossAx val="11567319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059840338677147E-2"/>
          <c:y val="3.8976587301587304E-2"/>
          <c:w val="0.96584936619658968"/>
          <c:h val="0.8961513227513227"/>
        </c:manualLayout>
      </c:layout>
      <c:barChart>
        <c:barDir val="col"/>
        <c:grouping val="clustered"/>
        <c:varyColors val="0"/>
        <c:ser>
          <c:idx val="0"/>
          <c:order val="0"/>
          <c:tx>
            <c:strRef>
              <c:f>Sheet1!$B$1</c:f>
              <c:strCache>
                <c:ptCount val="1"/>
                <c:pt idx="0">
                  <c:v>Column1</c:v>
                </c:pt>
              </c:strCache>
            </c:strRef>
          </c:tx>
          <c:spPr>
            <a:gradFill>
              <a:gsLst>
                <a:gs pos="47000">
                  <a:srgbClr val="FFFFFF"/>
                </a:gs>
                <a:gs pos="0">
                  <a:schemeClr val="bg1">
                    <a:alpha val="0"/>
                  </a:schemeClr>
                </a:gs>
                <a:gs pos="3000">
                  <a:srgbClr val="DDFF8F">
                    <a:alpha val="0"/>
                  </a:srgbClr>
                </a:gs>
                <a:gs pos="100000">
                  <a:schemeClr val="bg1">
                    <a:lumMod val="85000"/>
                  </a:schemeClr>
                </a:gs>
                <a:gs pos="21000">
                  <a:schemeClr val="bg1"/>
                </a:gs>
              </a:gsLst>
              <a:lin ang="5400000" scaled="1"/>
            </a:gradFill>
            <a:ln>
              <a:solidFill>
                <a:schemeClr val="tx1">
                  <a:alpha val="10000"/>
                </a:schemeClr>
              </a:solidFill>
            </a:ln>
            <a:effectLst/>
          </c:spPr>
          <c:invertIfNegative val="0"/>
          <c:cat>
            <c:strRef>
              <c:f>Sheet1!$A$2:$A$5</c:f>
              <c:strCache>
                <c:ptCount val="4"/>
                <c:pt idx="0">
                  <c:v>Lighting</c:v>
                </c:pt>
                <c:pt idx="1">
                  <c:v>Energy Grid</c:v>
                </c:pt>
                <c:pt idx="2">
                  <c:v>Waste Management</c:v>
                </c:pt>
                <c:pt idx="3">
                  <c:v>Water Utilties</c:v>
                </c:pt>
              </c:strCache>
            </c:strRef>
          </c:cat>
          <c:val>
            <c:numRef>
              <c:f>Sheet1!$B$2:$B$5</c:f>
              <c:numCache>
                <c:formatCode>General</c:formatCode>
                <c:ptCount val="4"/>
                <c:pt idx="0">
                  <c:v>10</c:v>
                </c:pt>
                <c:pt idx="1">
                  <c:v>17.5</c:v>
                </c:pt>
                <c:pt idx="2">
                  <c:v>6.25</c:v>
                </c:pt>
                <c:pt idx="3">
                  <c:v>11.5</c:v>
                </c:pt>
              </c:numCache>
            </c:numRef>
          </c:val>
          <c:extLst>
            <c:ext xmlns:c16="http://schemas.microsoft.com/office/drawing/2014/chart" uri="{C3380CC4-5D6E-409C-BE32-E72D297353CC}">
              <c16:uniqueId val="{00000000-135A-4199-BE1C-61317683B9BA}"/>
            </c:ext>
          </c:extLst>
        </c:ser>
        <c:ser>
          <c:idx val="1"/>
          <c:order val="1"/>
          <c:tx>
            <c:strRef>
              <c:f>Sheet1!$C$1</c:f>
              <c:strCache>
                <c:ptCount val="1"/>
                <c:pt idx="0">
                  <c:v>Column2</c:v>
                </c:pt>
              </c:strCache>
            </c:strRef>
          </c:tx>
          <c:spPr>
            <a:gradFill>
              <a:gsLst>
                <a:gs pos="0">
                  <a:schemeClr val="bg1">
                    <a:alpha val="0"/>
                  </a:schemeClr>
                </a:gs>
                <a:gs pos="3000">
                  <a:srgbClr val="6F00FF">
                    <a:alpha val="0"/>
                  </a:srgbClr>
                </a:gs>
                <a:gs pos="100000">
                  <a:schemeClr val="bg1">
                    <a:lumMod val="85000"/>
                  </a:schemeClr>
                </a:gs>
                <a:gs pos="69000">
                  <a:schemeClr val="bg1"/>
                </a:gs>
                <a:gs pos="21000">
                  <a:schemeClr val="bg1"/>
                </a:gs>
              </a:gsLst>
              <a:lin ang="5400000" scaled="1"/>
            </a:gradFill>
            <a:ln>
              <a:solidFill>
                <a:schemeClr val="tx1">
                  <a:alpha val="10000"/>
                </a:schemeClr>
              </a:solidFill>
            </a:ln>
            <a:effectLst/>
          </c:spPr>
          <c:invertIfNegative val="0"/>
          <c:cat>
            <c:strRef>
              <c:f>Sheet1!$A$2:$A$5</c:f>
              <c:strCache>
                <c:ptCount val="4"/>
                <c:pt idx="0">
                  <c:v>Lighting</c:v>
                </c:pt>
                <c:pt idx="1">
                  <c:v>Energy Grid</c:v>
                </c:pt>
                <c:pt idx="2">
                  <c:v>Waste Management</c:v>
                </c:pt>
                <c:pt idx="3">
                  <c:v>Water Utilties</c:v>
                </c:pt>
              </c:strCache>
            </c:strRef>
          </c:cat>
          <c:val>
            <c:numRef>
              <c:f>Sheet1!$C$2:$C$5</c:f>
              <c:numCache>
                <c:formatCode>General</c:formatCode>
                <c:ptCount val="4"/>
                <c:pt idx="0">
                  <c:v>5.5</c:v>
                </c:pt>
                <c:pt idx="1">
                  <c:v>11</c:v>
                </c:pt>
                <c:pt idx="2">
                  <c:v>4.25</c:v>
                </c:pt>
                <c:pt idx="3">
                  <c:v>6.25</c:v>
                </c:pt>
              </c:numCache>
            </c:numRef>
          </c:val>
          <c:extLst>
            <c:ext xmlns:c16="http://schemas.microsoft.com/office/drawing/2014/chart" uri="{C3380CC4-5D6E-409C-BE32-E72D297353CC}">
              <c16:uniqueId val="{00000001-135A-4199-BE1C-61317683B9BA}"/>
            </c:ext>
          </c:extLst>
        </c:ser>
        <c:ser>
          <c:idx val="2"/>
          <c:order val="2"/>
          <c:tx>
            <c:strRef>
              <c:f>Sheet1!$D$1</c:f>
              <c:strCache>
                <c:ptCount val="1"/>
                <c:pt idx="0">
                  <c:v>Column3</c:v>
                </c:pt>
              </c:strCache>
            </c:strRef>
          </c:tx>
          <c:spPr>
            <a:solidFill>
              <a:schemeClr val="accent3"/>
            </a:solidFill>
            <a:ln>
              <a:noFill/>
            </a:ln>
            <a:effectLst/>
          </c:spPr>
          <c:invertIfNegative val="0"/>
          <c:cat>
            <c:strRef>
              <c:f>Sheet1!$A$2:$A$5</c:f>
              <c:strCache>
                <c:ptCount val="4"/>
                <c:pt idx="0">
                  <c:v>Lighting</c:v>
                </c:pt>
                <c:pt idx="1">
                  <c:v>Energy Grid</c:v>
                </c:pt>
                <c:pt idx="2">
                  <c:v>Waste Management</c:v>
                </c:pt>
                <c:pt idx="3">
                  <c:v>Water Utilties</c:v>
                </c:pt>
              </c:strCache>
            </c:strRef>
          </c:cat>
          <c:val>
            <c:numRef>
              <c:f>Sheet1!$D$2:$D$5</c:f>
              <c:numCache>
                <c:formatCode>General</c:formatCode>
                <c:ptCount val="4"/>
              </c:numCache>
            </c:numRef>
          </c:val>
          <c:extLst>
            <c:ext xmlns:c16="http://schemas.microsoft.com/office/drawing/2014/chart" uri="{C3380CC4-5D6E-409C-BE32-E72D297353CC}">
              <c16:uniqueId val="{00000002-135A-4199-BE1C-61317683B9BA}"/>
            </c:ext>
          </c:extLst>
        </c:ser>
        <c:dLbls>
          <c:showLegendKey val="0"/>
          <c:showVal val="0"/>
          <c:showCatName val="0"/>
          <c:showSerName val="0"/>
          <c:showPercent val="0"/>
          <c:showBubbleSize val="0"/>
        </c:dLbls>
        <c:gapWidth val="0"/>
        <c:axId val="1156721840"/>
        <c:axId val="1156728560"/>
      </c:barChart>
      <c:catAx>
        <c:axId val="1156721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Inter" panose="02000503000000020004" pitchFamily="2" charset="0"/>
                <a:ea typeface="+mn-ea"/>
                <a:cs typeface="+mn-cs"/>
              </a:defRPr>
            </a:pPr>
            <a:endParaRPr lang="en-US"/>
          </a:p>
        </c:txPr>
        <c:crossAx val="1156728560"/>
        <c:crosses val="autoZero"/>
        <c:auto val="1"/>
        <c:lblAlgn val="ctr"/>
        <c:lblOffset val="100"/>
        <c:noMultiLvlLbl val="0"/>
      </c:catAx>
      <c:valAx>
        <c:axId val="1156728560"/>
        <c:scaling>
          <c:orientation val="minMax"/>
          <c:max val="17.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Inter" panose="02000503000000020004" pitchFamily="2" charset="0"/>
                <a:ea typeface="+mn-ea"/>
                <a:cs typeface="+mn-cs"/>
              </a:defRPr>
            </a:pPr>
            <a:endParaRPr lang="en-US"/>
          </a:p>
        </c:txPr>
        <c:crossAx val="11567218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6811690903990193E-2"/>
          <c:y val="3.7196163450046671E-2"/>
          <c:w val="0.9147424031228818"/>
          <c:h val="0.87302910215380791"/>
        </c:manualLayout>
      </c:layout>
      <c:barChart>
        <c:barDir val="bar"/>
        <c:grouping val="clustered"/>
        <c:varyColors val="0"/>
        <c:ser>
          <c:idx val="0"/>
          <c:order val="0"/>
          <c:tx>
            <c:strRef>
              <c:f>Sheet1!$B$1</c:f>
              <c:strCache>
                <c:ptCount val="1"/>
                <c:pt idx="0">
                  <c:v>Series 1</c:v>
                </c:pt>
              </c:strCache>
            </c:strRef>
          </c:tx>
          <c:spPr>
            <a:gradFill>
              <a:gsLst>
                <a:gs pos="0">
                  <a:schemeClr val="bg1">
                    <a:lumMod val="85000"/>
                  </a:schemeClr>
                </a:gs>
                <a:gs pos="47000">
                  <a:schemeClr val="bg1"/>
                </a:gs>
                <a:gs pos="74000">
                  <a:schemeClr val="bg1"/>
                </a:gs>
                <a:gs pos="100000">
                  <a:srgbClr val="DDFF8F"/>
                </a:gs>
                <a:gs pos="100000">
                  <a:schemeClr val="bg1">
                    <a:alpha val="0"/>
                  </a:schemeClr>
                </a:gs>
              </a:gsLst>
              <a:lin ang="0" scaled="0"/>
            </a:gradFill>
            <a:ln>
              <a:solidFill>
                <a:schemeClr val="tx1">
                  <a:alpha val="10000"/>
                </a:schemeClr>
              </a:solidFill>
            </a:ln>
            <a:effectLst/>
          </c:spPr>
          <c:invertIfNegative val="0"/>
          <c:cat>
            <c:strRef>
              <c:f>Sheet1!$A$2:$A$3</c:f>
              <c:strCache>
                <c:ptCount val="2"/>
                <c:pt idx="0">
                  <c:v>4G</c:v>
                </c:pt>
                <c:pt idx="1">
                  <c:v>5G</c:v>
                </c:pt>
              </c:strCache>
            </c:strRef>
          </c:cat>
          <c:val>
            <c:numRef>
              <c:f>Sheet1!$B$2:$B$3</c:f>
              <c:numCache>
                <c:formatCode>General</c:formatCode>
                <c:ptCount val="2"/>
                <c:pt idx="0">
                  <c:v>80</c:v>
                </c:pt>
                <c:pt idx="1">
                  <c:v>0</c:v>
                </c:pt>
              </c:numCache>
            </c:numRef>
          </c:val>
          <c:extLst>
            <c:ext xmlns:c16="http://schemas.microsoft.com/office/drawing/2014/chart" uri="{C3380CC4-5D6E-409C-BE32-E72D297353CC}">
              <c16:uniqueId val="{00000000-67C0-4FCB-9DE8-F52E3136268E}"/>
            </c:ext>
          </c:extLst>
        </c:ser>
        <c:ser>
          <c:idx val="1"/>
          <c:order val="1"/>
          <c:tx>
            <c:strRef>
              <c:f>Sheet1!$C$1</c:f>
              <c:strCache>
                <c:ptCount val="1"/>
                <c:pt idx="0">
                  <c:v>Series 2</c:v>
                </c:pt>
              </c:strCache>
            </c:strRef>
          </c:tx>
          <c:spPr>
            <a:gradFill>
              <a:gsLst>
                <a:gs pos="23000">
                  <a:srgbClr val="FFFFFF"/>
                </a:gs>
                <a:gs pos="4196">
                  <a:schemeClr val="bg1">
                    <a:lumMod val="85000"/>
                  </a:schemeClr>
                </a:gs>
                <a:gs pos="74000">
                  <a:schemeClr val="bg1"/>
                </a:gs>
                <a:gs pos="100000">
                  <a:srgbClr val="6F00FF">
                    <a:alpha val="0"/>
                  </a:srgbClr>
                </a:gs>
                <a:gs pos="100000">
                  <a:schemeClr val="bg1">
                    <a:alpha val="0"/>
                  </a:schemeClr>
                </a:gs>
              </a:gsLst>
              <a:lin ang="0" scaled="0"/>
            </a:gradFill>
            <a:ln>
              <a:solidFill>
                <a:schemeClr val="tx1">
                  <a:alpha val="10000"/>
                </a:schemeClr>
              </a:solidFill>
            </a:ln>
            <a:effectLst/>
          </c:spPr>
          <c:invertIfNegative val="0"/>
          <c:cat>
            <c:strRef>
              <c:f>Sheet1!$A$2:$A$3</c:f>
              <c:strCache>
                <c:ptCount val="2"/>
                <c:pt idx="0">
                  <c:v>4G</c:v>
                </c:pt>
                <c:pt idx="1">
                  <c:v>5G</c:v>
                </c:pt>
              </c:strCache>
            </c:strRef>
          </c:cat>
          <c:val>
            <c:numRef>
              <c:f>Sheet1!$C$2:$C$3</c:f>
              <c:numCache>
                <c:formatCode>General</c:formatCode>
                <c:ptCount val="2"/>
                <c:pt idx="0">
                  <c:v>240</c:v>
                </c:pt>
                <c:pt idx="1">
                  <c:v>1000</c:v>
                </c:pt>
              </c:numCache>
            </c:numRef>
          </c:val>
          <c:extLst>
            <c:ext xmlns:c16="http://schemas.microsoft.com/office/drawing/2014/chart" uri="{C3380CC4-5D6E-409C-BE32-E72D297353CC}">
              <c16:uniqueId val="{00000001-67C0-4FCB-9DE8-F52E3136268E}"/>
            </c:ext>
          </c:extLst>
        </c:ser>
        <c:dLbls>
          <c:showLegendKey val="0"/>
          <c:showVal val="0"/>
          <c:showCatName val="0"/>
          <c:showSerName val="0"/>
          <c:showPercent val="0"/>
          <c:showBubbleSize val="0"/>
        </c:dLbls>
        <c:gapWidth val="0"/>
        <c:axId val="1330180031"/>
        <c:axId val="1330180511"/>
      </c:barChart>
      <c:catAx>
        <c:axId val="1330180031"/>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Inter" panose="02000503000000020004" pitchFamily="2" charset="0"/>
                <a:ea typeface="+mn-ea"/>
                <a:cs typeface="+mn-cs"/>
              </a:defRPr>
            </a:pPr>
            <a:endParaRPr lang="en-US"/>
          </a:p>
        </c:txPr>
        <c:crossAx val="1330180511"/>
        <c:crosses val="autoZero"/>
        <c:auto val="1"/>
        <c:lblAlgn val="ctr"/>
        <c:lblOffset val="100"/>
        <c:noMultiLvlLbl val="0"/>
      </c:catAx>
      <c:valAx>
        <c:axId val="1330180511"/>
        <c:scaling>
          <c:orientation val="minMax"/>
          <c:max val="100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Inter" panose="02000503000000020004" pitchFamily="2" charset="0"/>
                <a:ea typeface="+mn-ea"/>
                <a:cs typeface="+mn-cs"/>
              </a:defRPr>
            </a:pPr>
            <a:endParaRPr lang="en-US"/>
          </a:p>
        </c:txPr>
        <c:crossAx val="1330180031"/>
        <c:crosses val="autoZero"/>
        <c:crossBetween val="between"/>
        <c:majorUnit val="25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6574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EFAULT">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F1480CA-0414-F8AF-3524-E86576A4D53C}"/>
              </a:ext>
            </a:extLst>
          </p:cNvPr>
          <p:cNvSpPr>
            <a:spLocks noGrp="1"/>
          </p:cNvSpPr>
          <p:nvPr>
            <p:ph type="pic" sz="quarter" idx="10"/>
          </p:nvPr>
        </p:nvSpPr>
        <p:spPr>
          <a:xfrm>
            <a:off x="4430713" y="1406525"/>
            <a:ext cx="8066087" cy="5745163"/>
          </a:xfrm>
          <a:prstGeom prst="rect">
            <a:avLst/>
          </a:prstGeom>
        </p:spPr>
        <p:txBody>
          <a:bodyPr/>
          <a:lstStyle/>
          <a:p>
            <a:endParaRPr lang="en-ID"/>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svg"/><Relationship Id="rId18" Type="http://schemas.openxmlformats.org/officeDocument/2006/relationships/image" Target="../media/image16.svg"/><Relationship Id="rId26" Type="http://schemas.openxmlformats.org/officeDocument/2006/relationships/image" Target="../media/image24.sv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1.xml"/><Relationship Id="rId16" Type="http://schemas.openxmlformats.org/officeDocument/2006/relationships/image" Target="../media/image14.svg"/><Relationship Id="rId20" Type="http://schemas.openxmlformats.org/officeDocument/2006/relationships/image" Target="../media/image18.svg"/><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svg"/><Relationship Id="rId24" Type="http://schemas.openxmlformats.org/officeDocument/2006/relationships/image" Target="../media/image22.sv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svg"/><Relationship Id="rId19" Type="http://schemas.openxmlformats.org/officeDocument/2006/relationships/image" Target="../media/image17.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svg"/><Relationship Id="rId22" Type="http://schemas.openxmlformats.org/officeDocument/2006/relationships/image" Target="../media/image20.svg"/></Relationships>
</file>

<file path=ppt/slides/_rels/slide10.xml.rels><?xml version="1.0" encoding="UTF-8" standalone="yes"?>
<Relationships xmlns="http://schemas.openxmlformats.org/package/2006/relationships"><Relationship Id="rId8" Type="http://schemas.openxmlformats.org/officeDocument/2006/relationships/image" Target="../media/image93.svg"/><Relationship Id="rId13" Type="http://schemas.openxmlformats.org/officeDocument/2006/relationships/chart" Target="../charts/chart3.xml"/><Relationship Id="rId3" Type="http://schemas.openxmlformats.org/officeDocument/2006/relationships/image" Target="../media/image1.png"/><Relationship Id="rId7" Type="http://schemas.openxmlformats.org/officeDocument/2006/relationships/image" Target="../media/image32.png"/><Relationship Id="rId12" Type="http://schemas.openxmlformats.org/officeDocument/2006/relationships/image" Target="../media/image147.sv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92.svg"/><Relationship Id="rId11" Type="http://schemas.openxmlformats.org/officeDocument/2006/relationships/image" Target="../media/image146.png"/><Relationship Id="rId5" Type="http://schemas.openxmlformats.org/officeDocument/2006/relationships/image" Target="../media/image30.png"/><Relationship Id="rId10" Type="http://schemas.openxmlformats.org/officeDocument/2006/relationships/image" Target="../media/image94.svg"/><Relationship Id="rId4" Type="http://schemas.openxmlformats.org/officeDocument/2006/relationships/image" Target="../media/image2.svg"/><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93.svg"/><Relationship Id="rId3" Type="http://schemas.openxmlformats.org/officeDocument/2006/relationships/image" Target="../media/image1.png"/><Relationship Id="rId7" Type="http://schemas.openxmlformats.org/officeDocument/2006/relationships/image" Target="../media/image32.png"/><Relationship Id="rId12" Type="http://schemas.openxmlformats.org/officeDocument/2006/relationships/chart" Target="../charts/chart5.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48.svg"/><Relationship Id="rId11" Type="http://schemas.openxmlformats.org/officeDocument/2006/relationships/chart" Target="../charts/chart4.xml"/><Relationship Id="rId5" Type="http://schemas.openxmlformats.org/officeDocument/2006/relationships/image" Target="../media/image76.png"/><Relationship Id="rId10" Type="http://schemas.openxmlformats.org/officeDocument/2006/relationships/image" Target="../media/image94.svg"/><Relationship Id="rId4" Type="http://schemas.openxmlformats.org/officeDocument/2006/relationships/image" Target="../media/image2.svg"/><Relationship Id="rId9" Type="http://schemas.openxmlformats.org/officeDocument/2006/relationships/image" Target="../media/image34.png"/></Relationships>
</file>

<file path=ppt/slides/_rels/slide12.xml.rels><?xml version="1.0" encoding="UTF-8" standalone="yes"?>
<Relationships xmlns="http://schemas.openxmlformats.org/package/2006/relationships"><Relationship Id="rId8" Type="http://schemas.openxmlformats.org/officeDocument/2006/relationships/image" Target="../media/image152.svg"/><Relationship Id="rId13" Type="http://schemas.openxmlformats.org/officeDocument/2006/relationships/image" Target="../media/image157.png"/><Relationship Id="rId18" Type="http://schemas.openxmlformats.org/officeDocument/2006/relationships/image" Target="../media/image160.svg"/><Relationship Id="rId3" Type="http://schemas.openxmlformats.org/officeDocument/2006/relationships/image" Target="../media/image61.png"/><Relationship Id="rId21" Type="http://schemas.openxmlformats.org/officeDocument/2006/relationships/image" Target="../media/image163.png"/><Relationship Id="rId7" Type="http://schemas.openxmlformats.org/officeDocument/2006/relationships/image" Target="../media/image151.png"/><Relationship Id="rId12" Type="http://schemas.openxmlformats.org/officeDocument/2006/relationships/image" Target="../media/image156.svg"/><Relationship Id="rId17" Type="http://schemas.openxmlformats.org/officeDocument/2006/relationships/image" Target="../media/image69.png"/><Relationship Id="rId2" Type="http://schemas.openxmlformats.org/officeDocument/2006/relationships/notesSlide" Target="../notesSlides/notesSlide12.xml"/><Relationship Id="rId16" Type="http://schemas.openxmlformats.org/officeDocument/2006/relationships/image" Target="../media/image159.svg"/><Relationship Id="rId20" Type="http://schemas.openxmlformats.org/officeDocument/2006/relationships/image" Target="../media/image162.svg"/><Relationship Id="rId1" Type="http://schemas.openxmlformats.org/officeDocument/2006/relationships/slideLayout" Target="../slideLayouts/slideLayout1.xml"/><Relationship Id="rId6" Type="http://schemas.openxmlformats.org/officeDocument/2006/relationships/image" Target="../media/image150.svg"/><Relationship Id="rId11" Type="http://schemas.openxmlformats.org/officeDocument/2006/relationships/image" Target="../media/image155.png"/><Relationship Id="rId5" Type="http://schemas.openxmlformats.org/officeDocument/2006/relationships/image" Target="../media/image149.png"/><Relationship Id="rId15" Type="http://schemas.openxmlformats.org/officeDocument/2006/relationships/image" Target="../media/image67.png"/><Relationship Id="rId10" Type="http://schemas.openxmlformats.org/officeDocument/2006/relationships/image" Target="../media/image154.svg"/><Relationship Id="rId19" Type="http://schemas.openxmlformats.org/officeDocument/2006/relationships/image" Target="../media/image161.png"/><Relationship Id="rId4" Type="http://schemas.openxmlformats.org/officeDocument/2006/relationships/image" Target="../media/image62.svg"/><Relationship Id="rId9" Type="http://schemas.openxmlformats.org/officeDocument/2006/relationships/image" Target="../media/image153.png"/><Relationship Id="rId14" Type="http://schemas.openxmlformats.org/officeDocument/2006/relationships/image" Target="../media/image158.svg"/><Relationship Id="rId22" Type="http://schemas.openxmlformats.org/officeDocument/2006/relationships/image" Target="../media/image164.svg"/></Relationships>
</file>

<file path=ppt/slides/_rels/slide13.xml.rels><?xml version="1.0" encoding="UTF-8" standalone="yes"?>
<Relationships xmlns="http://schemas.openxmlformats.org/package/2006/relationships"><Relationship Id="rId8" Type="http://schemas.openxmlformats.org/officeDocument/2006/relationships/image" Target="../media/image167.svg"/><Relationship Id="rId13" Type="http://schemas.openxmlformats.org/officeDocument/2006/relationships/image" Target="../media/image169.png"/><Relationship Id="rId18" Type="http://schemas.openxmlformats.org/officeDocument/2006/relationships/image" Target="../media/image174.svg"/><Relationship Id="rId26" Type="http://schemas.openxmlformats.org/officeDocument/2006/relationships/image" Target="../media/image116.png"/><Relationship Id="rId3" Type="http://schemas.openxmlformats.org/officeDocument/2006/relationships/image" Target="../media/image61.png"/><Relationship Id="rId21" Type="http://schemas.openxmlformats.org/officeDocument/2006/relationships/image" Target="../media/image177.svg"/><Relationship Id="rId7" Type="http://schemas.openxmlformats.org/officeDocument/2006/relationships/image" Target="../media/image65.png"/><Relationship Id="rId12" Type="http://schemas.openxmlformats.org/officeDocument/2006/relationships/image" Target="../media/image168.svg"/><Relationship Id="rId17" Type="http://schemas.openxmlformats.org/officeDocument/2006/relationships/image" Target="../media/image173.png"/><Relationship Id="rId25" Type="http://schemas.openxmlformats.org/officeDocument/2006/relationships/image" Target="../media/image181.svg"/><Relationship Id="rId2" Type="http://schemas.openxmlformats.org/officeDocument/2006/relationships/notesSlide" Target="../notesSlides/notesSlide13.xml"/><Relationship Id="rId16" Type="http://schemas.openxmlformats.org/officeDocument/2006/relationships/image" Target="../media/image172.svg"/><Relationship Id="rId20" Type="http://schemas.openxmlformats.org/officeDocument/2006/relationships/image" Target="../media/image176.svg"/><Relationship Id="rId1" Type="http://schemas.openxmlformats.org/officeDocument/2006/relationships/slideLayout" Target="../slideLayouts/slideLayout1.xml"/><Relationship Id="rId6" Type="http://schemas.openxmlformats.org/officeDocument/2006/relationships/image" Target="../media/image166.svg"/><Relationship Id="rId11" Type="http://schemas.openxmlformats.org/officeDocument/2006/relationships/image" Target="../media/image69.png"/><Relationship Id="rId24" Type="http://schemas.openxmlformats.org/officeDocument/2006/relationships/image" Target="../media/image180.svg"/><Relationship Id="rId5" Type="http://schemas.openxmlformats.org/officeDocument/2006/relationships/image" Target="../media/image165.png"/><Relationship Id="rId15" Type="http://schemas.openxmlformats.org/officeDocument/2006/relationships/image" Target="../media/image171.png"/><Relationship Id="rId23" Type="http://schemas.openxmlformats.org/officeDocument/2006/relationships/image" Target="../media/image179.svg"/><Relationship Id="rId28" Type="http://schemas.openxmlformats.org/officeDocument/2006/relationships/chart" Target="../charts/chart6.xml"/><Relationship Id="rId10" Type="http://schemas.openxmlformats.org/officeDocument/2006/relationships/image" Target="../media/image159.svg"/><Relationship Id="rId19" Type="http://schemas.openxmlformats.org/officeDocument/2006/relationships/image" Target="../media/image175.png"/><Relationship Id="rId4" Type="http://schemas.openxmlformats.org/officeDocument/2006/relationships/image" Target="../media/image62.svg"/><Relationship Id="rId9" Type="http://schemas.openxmlformats.org/officeDocument/2006/relationships/image" Target="../media/image67.png"/><Relationship Id="rId14" Type="http://schemas.openxmlformats.org/officeDocument/2006/relationships/image" Target="../media/image170.svg"/><Relationship Id="rId22" Type="http://schemas.openxmlformats.org/officeDocument/2006/relationships/image" Target="../media/image178.png"/><Relationship Id="rId27" Type="http://schemas.openxmlformats.org/officeDocument/2006/relationships/image" Target="../media/image182.svg"/></Relationships>
</file>

<file path=ppt/slides/_rels/slide14.xml.rels><?xml version="1.0" encoding="UTF-8" standalone="yes"?>
<Relationships xmlns="http://schemas.openxmlformats.org/package/2006/relationships"><Relationship Id="rId8" Type="http://schemas.openxmlformats.org/officeDocument/2006/relationships/image" Target="../media/image92.svg"/><Relationship Id="rId13" Type="http://schemas.openxmlformats.org/officeDocument/2006/relationships/chart" Target="../charts/chart7.xml"/><Relationship Id="rId3" Type="http://schemas.openxmlformats.org/officeDocument/2006/relationships/image" Target="../media/image1.png"/><Relationship Id="rId7" Type="http://schemas.openxmlformats.org/officeDocument/2006/relationships/image" Target="../media/image30.png"/><Relationship Id="rId12" Type="http://schemas.openxmlformats.org/officeDocument/2006/relationships/image" Target="../media/image94.sv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84.svg"/><Relationship Id="rId11" Type="http://schemas.openxmlformats.org/officeDocument/2006/relationships/image" Target="../media/image34.png"/><Relationship Id="rId5" Type="http://schemas.openxmlformats.org/officeDocument/2006/relationships/image" Target="../media/image183.png"/><Relationship Id="rId10" Type="http://schemas.openxmlformats.org/officeDocument/2006/relationships/image" Target="../media/image93.svg"/><Relationship Id="rId4" Type="http://schemas.openxmlformats.org/officeDocument/2006/relationships/image" Target="../media/image2.svg"/><Relationship Id="rId9" Type="http://schemas.openxmlformats.org/officeDocument/2006/relationships/image" Target="../media/image32.png"/></Relationships>
</file>

<file path=ppt/slides/_rels/slide15.xml.rels><?xml version="1.0" encoding="UTF-8" standalone="yes"?>
<Relationships xmlns="http://schemas.openxmlformats.org/package/2006/relationships"><Relationship Id="rId8" Type="http://schemas.openxmlformats.org/officeDocument/2006/relationships/image" Target="../media/image92.svg"/><Relationship Id="rId13" Type="http://schemas.openxmlformats.org/officeDocument/2006/relationships/chart" Target="../charts/chart8.xml"/><Relationship Id="rId3" Type="http://schemas.openxmlformats.org/officeDocument/2006/relationships/image" Target="../media/image1.png"/><Relationship Id="rId7" Type="http://schemas.openxmlformats.org/officeDocument/2006/relationships/image" Target="../media/image30.png"/><Relationship Id="rId12" Type="http://schemas.openxmlformats.org/officeDocument/2006/relationships/image" Target="../media/image94.sv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86.svg"/><Relationship Id="rId11" Type="http://schemas.openxmlformats.org/officeDocument/2006/relationships/image" Target="../media/image34.png"/><Relationship Id="rId5" Type="http://schemas.openxmlformats.org/officeDocument/2006/relationships/image" Target="../media/image185.png"/><Relationship Id="rId10" Type="http://schemas.openxmlformats.org/officeDocument/2006/relationships/image" Target="../media/image93.svg"/><Relationship Id="rId4" Type="http://schemas.openxmlformats.org/officeDocument/2006/relationships/image" Target="../media/image2.svg"/><Relationship Id="rId9" Type="http://schemas.openxmlformats.org/officeDocument/2006/relationships/image" Target="../media/image32.png"/></Relationships>
</file>

<file path=ppt/slides/_rels/slide16.xml.rels><?xml version="1.0" encoding="UTF-8" standalone="yes"?>
<Relationships xmlns="http://schemas.openxmlformats.org/package/2006/relationships"><Relationship Id="rId13" Type="http://schemas.openxmlformats.org/officeDocument/2006/relationships/image" Target="../media/image189.png"/><Relationship Id="rId18" Type="http://schemas.openxmlformats.org/officeDocument/2006/relationships/image" Target="../media/image193.svg"/><Relationship Id="rId26" Type="http://schemas.openxmlformats.org/officeDocument/2006/relationships/image" Target="../media/image200.svg"/><Relationship Id="rId21" Type="http://schemas.openxmlformats.org/officeDocument/2006/relationships/image" Target="../media/image196.svg"/><Relationship Id="rId34" Type="http://schemas.openxmlformats.org/officeDocument/2006/relationships/image" Target="../media/image207.svg"/><Relationship Id="rId7" Type="http://schemas.openxmlformats.org/officeDocument/2006/relationships/image" Target="../media/image32.png"/><Relationship Id="rId12" Type="http://schemas.openxmlformats.org/officeDocument/2006/relationships/image" Target="../media/image188.svg"/><Relationship Id="rId17" Type="http://schemas.openxmlformats.org/officeDocument/2006/relationships/image" Target="../media/image192.png"/><Relationship Id="rId25" Type="http://schemas.openxmlformats.org/officeDocument/2006/relationships/image" Target="../media/image199.svg"/><Relationship Id="rId33" Type="http://schemas.openxmlformats.org/officeDocument/2006/relationships/image" Target="../media/image206.png"/><Relationship Id="rId38" Type="http://schemas.openxmlformats.org/officeDocument/2006/relationships/image" Target="../media/image211.svg"/><Relationship Id="rId2" Type="http://schemas.openxmlformats.org/officeDocument/2006/relationships/notesSlide" Target="../notesSlides/notesSlide16.xml"/><Relationship Id="rId16" Type="http://schemas.openxmlformats.org/officeDocument/2006/relationships/image" Target="../media/image191.svg"/><Relationship Id="rId20" Type="http://schemas.openxmlformats.org/officeDocument/2006/relationships/image" Target="../media/image195.png"/><Relationship Id="rId29" Type="http://schemas.openxmlformats.org/officeDocument/2006/relationships/image" Target="../media/image203.png"/><Relationship Id="rId1" Type="http://schemas.openxmlformats.org/officeDocument/2006/relationships/slideLayout" Target="../slideLayouts/slideLayout1.xml"/><Relationship Id="rId6" Type="http://schemas.openxmlformats.org/officeDocument/2006/relationships/image" Target="../media/image92.svg"/><Relationship Id="rId11" Type="http://schemas.openxmlformats.org/officeDocument/2006/relationships/image" Target="../media/image187.png"/><Relationship Id="rId24" Type="http://schemas.openxmlformats.org/officeDocument/2006/relationships/image" Target="../media/image198.svg"/><Relationship Id="rId32" Type="http://schemas.openxmlformats.org/officeDocument/2006/relationships/image" Target="../media/image205.svg"/><Relationship Id="rId37" Type="http://schemas.openxmlformats.org/officeDocument/2006/relationships/image" Target="../media/image210.png"/><Relationship Id="rId5" Type="http://schemas.openxmlformats.org/officeDocument/2006/relationships/image" Target="../media/image30.png"/><Relationship Id="rId15" Type="http://schemas.openxmlformats.org/officeDocument/2006/relationships/image" Target="../media/image109.png"/><Relationship Id="rId23" Type="http://schemas.openxmlformats.org/officeDocument/2006/relationships/image" Target="../media/image116.png"/><Relationship Id="rId28" Type="http://schemas.openxmlformats.org/officeDocument/2006/relationships/image" Target="../media/image202.svg"/><Relationship Id="rId36" Type="http://schemas.openxmlformats.org/officeDocument/2006/relationships/image" Target="../media/image209.svg"/><Relationship Id="rId10" Type="http://schemas.openxmlformats.org/officeDocument/2006/relationships/image" Target="../media/image94.svg"/><Relationship Id="rId19" Type="http://schemas.openxmlformats.org/officeDocument/2006/relationships/image" Target="../media/image194.svg"/><Relationship Id="rId31" Type="http://schemas.openxmlformats.org/officeDocument/2006/relationships/image" Target="../media/image48.png"/><Relationship Id="rId4" Type="http://schemas.openxmlformats.org/officeDocument/2006/relationships/image" Target="../media/image2.svg"/><Relationship Id="rId9" Type="http://schemas.openxmlformats.org/officeDocument/2006/relationships/image" Target="../media/image34.png"/><Relationship Id="rId14" Type="http://schemas.openxmlformats.org/officeDocument/2006/relationships/image" Target="../media/image190.svg"/><Relationship Id="rId22" Type="http://schemas.openxmlformats.org/officeDocument/2006/relationships/image" Target="../media/image197.svg"/><Relationship Id="rId27" Type="http://schemas.openxmlformats.org/officeDocument/2006/relationships/image" Target="../media/image201.png"/><Relationship Id="rId30" Type="http://schemas.openxmlformats.org/officeDocument/2006/relationships/image" Target="../media/image204.svg"/><Relationship Id="rId35" Type="http://schemas.openxmlformats.org/officeDocument/2006/relationships/image" Target="../media/image208.png"/><Relationship Id="rId8" Type="http://schemas.openxmlformats.org/officeDocument/2006/relationships/image" Target="../media/image93.svg"/><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26" Type="http://schemas.openxmlformats.org/officeDocument/2006/relationships/image" Target="../media/image227.svg"/><Relationship Id="rId21" Type="http://schemas.openxmlformats.org/officeDocument/2006/relationships/image" Target="../media/image222.png"/><Relationship Id="rId42" Type="http://schemas.openxmlformats.org/officeDocument/2006/relationships/image" Target="../media/image243.svg"/><Relationship Id="rId47" Type="http://schemas.openxmlformats.org/officeDocument/2006/relationships/image" Target="../media/image248.svg"/><Relationship Id="rId63" Type="http://schemas.openxmlformats.org/officeDocument/2006/relationships/image" Target="../media/image264.png"/><Relationship Id="rId68" Type="http://schemas.openxmlformats.org/officeDocument/2006/relationships/image" Target="../media/image269.svg"/><Relationship Id="rId84" Type="http://schemas.openxmlformats.org/officeDocument/2006/relationships/image" Target="../media/image285.svg"/><Relationship Id="rId89" Type="http://schemas.openxmlformats.org/officeDocument/2006/relationships/image" Target="../media/image290.png"/><Relationship Id="rId16" Type="http://schemas.openxmlformats.org/officeDocument/2006/relationships/image" Target="../media/image217.svg"/><Relationship Id="rId11" Type="http://schemas.openxmlformats.org/officeDocument/2006/relationships/image" Target="../media/image212.png"/><Relationship Id="rId32" Type="http://schemas.openxmlformats.org/officeDocument/2006/relationships/image" Target="../media/image233.png"/><Relationship Id="rId37" Type="http://schemas.openxmlformats.org/officeDocument/2006/relationships/image" Target="../media/image238.png"/><Relationship Id="rId53" Type="http://schemas.openxmlformats.org/officeDocument/2006/relationships/image" Target="../media/image254.png"/><Relationship Id="rId58" Type="http://schemas.openxmlformats.org/officeDocument/2006/relationships/image" Target="../media/image259.svg"/><Relationship Id="rId74" Type="http://schemas.openxmlformats.org/officeDocument/2006/relationships/image" Target="../media/image275.svg"/><Relationship Id="rId79" Type="http://schemas.openxmlformats.org/officeDocument/2006/relationships/image" Target="../media/image280.png"/><Relationship Id="rId5" Type="http://schemas.openxmlformats.org/officeDocument/2006/relationships/image" Target="../media/image76.png"/><Relationship Id="rId90" Type="http://schemas.openxmlformats.org/officeDocument/2006/relationships/image" Target="../media/image291.svg"/><Relationship Id="rId14" Type="http://schemas.openxmlformats.org/officeDocument/2006/relationships/image" Target="../media/image215.svg"/><Relationship Id="rId22" Type="http://schemas.openxmlformats.org/officeDocument/2006/relationships/image" Target="../media/image223.svg"/><Relationship Id="rId27" Type="http://schemas.openxmlformats.org/officeDocument/2006/relationships/image" Target="../media/image228.png"/><Relationship Id="rId30" Type="http://schemas.openxmlformats.org/officeDocument/2006/relationships/image" Target="../media/image231.png"/><Relationship Id="rId35" Type="http://schemas.openxmlformats.org/officeDocument/2006/relationships/image" Target="../media/image236.png"/><Relationship Id="rId43" Type="http://schemas.openxmlformats.org/officeDocument/2006/relationships/image" Target="../media/image244.png"/><Relationship Id="rId48" Type="http://schemas.openxmlformats.org/officeDocument/2006/relationships/image" Target="../media/image249.png"/><Relationship Id="rId56" Type="http://schemas.openxmlformats.org/officeDocument/2006/relationships/image" Target="../media/image257.svg"/><Relationship Id="rId64" Type="http://schemas.openxmlformats.org/officeDocument/2006/relationships/image" Target="../media/image265.svg"/><Relationship Id="rId69" Type="http://schemas.openxmlformats.org/officeDocument/2006/relationships/image" Target="../media/image270.png"/><Relationship Id="rId77" Type="http://schemas.openxmlformats.org/officeDocument/2006/relationships/image" Target="../media/image278.png"/><Relationship Id="rId8" Type="http://schemas.openxmlformats.org/officeDocument/2006/relationships/image" Target="../media/image93.svg"/><Relationship Id="rId51" Type="http://schemas.openxmlformats.org/officeDocument/2006/relationships/image" Target="../media/image252.svg"/><Relationship Id="rId72" Type="http://schemas.openxmlformats.org/officeDocument/2006/relationships/image" Target="../media/image273.svg"/><Relationship Id="rId80" Type="http://schemas.openxmlformats.org/officeDocument/2006/relationships/image" Target="../media/image281.svg"/><Relationship Id="rId85" Type="http://schemas.openxmlformats.org/officeDocument/2006/relationships/image" Target="../media/image286.png"/><Relationship Id="rId3" Type="http://schemas.openxmlformats.org/officeDocument/2006/relationships/image" Target="../media/image1.png"/><Relationship Id="rId12" Type="http://schemas.openxmlformats.org/officeDocument/2006/relationships/image" Target="../media/image213.svg"/><Relationship Id="rId17" Type="http://schemas.openxmlformats.org/officeDocument/2006/relationships/image" Target="../media/image218.png"/><Relationship Id="rId25" Type="http://schemas.openxmlformats.org/officeDocument/2006/relationships/image" Target="../media/image226.png"/><Relationship Id="rId33" Type="http://schemas.openxmlformats.org/officeDocument/2006/relationships/image" Target="../media/image234.png"/><Relationship Id="rId38" Type="http://schemas.openxmlformats.org/officeDocument/2006/relationships/image" Target="../media/image239.svg"/><Relationship Id="rId46" Type="http://schemas.openxmlformats.org/officeDocument/2006/relationships/image" Target="../media/image247.png"/><Relationship Id="rId59" Type="http://schemas.openxmlformats.org/officeDocument/2006/relationships/image" Target="../media/image260.png"/><Relationship Id="rId67" Type="http://schemas.openxmlformats.org/officeDocument/2006/relationships/image" Target="../media/image268.png"/><Relationship Id="rId20" Type="http://schemas.openxmlformats.org/officeDocument/2006/relationships/image" Target="../media/image221.svg"/><Relationship Id="rId41" Type="http://schemas.openxmlformats.org/officeDocument/2006/relationships/image" Target="../media/image242.png"/><Relationship Id="rId54" Type="http://schemas.openxmlformats.org/officeDocument/2006/relationships/image" Target="../media/image255.svg"/><Relationship Id="rId62" Type="http://schemas.openxmlformats.org/officeDocument/2006/relationships/image" Target="../media/image263.svg"/><Relationship Id="rId70" Type="http://schemas.openxmlformats.org/officeDocument/2006/relationships/image" Target="../media/image271.svg"/><Relationship Id="rId75" Type="http://schemas.openxmlformats.org/officeDocument/2006/relationships/image" Target="../media/image276.png"/><Relationship Id="rId83" Type="http://schemas.openxmlformats.org/officeDocument/2006/relationships/image" Target="../media/image284.png"/><Relationship Id="rId88" Type="http://schemas.openxmlformats.org/officeDocument/2006/relationships/image" Target="../media/image289.svg"/><Relationship Id="rId91" Type="http://schemas.openxmlformats.org/officeDocument/2006/relationships/image" Target="../media/image292.png"/><Relationship Id="rId1" Type="http://schemas.openxmlformats.org/officeDocument/2006/relationships/slideLayout" Target="../slideLayouts/slideLayout1.xml"/><Relationship Id="rId6" Type="http://schemas.openxmlformats.org/officeDocument/2006/relationships/image" Target="../media/image148.svg"/><Relationship Id="rId15" Type="http://schemas.openxmlformats.org/officeDocument/2006/relationships/image" Target="../media/image216.png"/><Relationship Id="rId23" Type="http://schemas.openxmlformats.org/officeDocument/2006/relationships/image" Target="../media/image224.png"/><Relationship Id="rId28" Type="http://schemas.openxmlformats.org/officeDocument/2006/relationships/image" Target="../media/image229.svg"/><Relationship Id="rId36" Type="http://schemas.openxmlformats.org/officeDocument/2006/relationships/image" Target="../media/image237.svg"/><Relationship Id="rId49" Type="http://schemas.openxmlformats.org/officeDocument/2006/relationships/image" Target="../media/image250.svg"/><Relationship Id="rId57" Type="http://schemas.openxmlformats.org/officeDocument/2006/relationships/image" Target="../media/image258.png"/><Relationship Id="rId10" Type="http://schemas.openxmlformats.org/officeDocument/2006/relationships/image" Target="../media/image94.svg"/><Relationship Id="rId31" Type="http://schemas.openxmlformats.org/officeDocument/2006/relationships/image" Target="../media/image232.png"/><Relationship Id="rId44" Type="http://schemas.openxmlformats.org/officeDocument/2006/relationships/image" Target="../media/image245.svg"/><Relationship Id="rId52" Type="http://schemas.openxmlformats.org/officeDocument/2006/relationships/image" Target="../media/image253.png"/><Relationship Id="rId60" Type="http://schemas.openxmlformats.org/officeDocument/2006/relationships/image" Target="../media/image261.svg"/><Relationship Id="rId65" Type="http://schemas.openxmlformats.org/officeDocument/2006/relationships/image" Target="../media/image266.png"/><Relationship Id="rId73" Type="http://schemas.openxmlformats.org/officeDocument/2006/relationships/image" Target="../media/image274.png"/><Relationship Id="rId78" Type="http://schemas.openxmlformats.org/officeDocument/2006/relationships/image" Target="../media/image279.svg"/><Relationship Id="rId81" Type="http://schemas.openxmlformats.org/officeDocument/2006/relationships/image" Target="../media/image282.png"/><Relationship Id="rId86" Type="http://schemas.openxmlformats.org/officeDocument/2006/relationships/image" Target="../media/image287.svg"/><Relationship Id="rId4" Type="http://schemas.openxmlformats.org/officeDocument/2006/relationships/image" Target="../media/image2.svg"/><Relationship Id="rId9" Type="http://schemas.openxmlformats.org/officeDocument/2006/relationships/image" Target="../media/image34.png"/><Relationship Id="rId13" Type="http://schemas.openxmlformats.org/officeDocument/2006/relationships/image" Target="../media/image214.png"/><Relationship Id="rId18" Type="http://schemas.openxmlformats.org/officeDocument/2006/relationships/image" Target="../media/image219.svg"/><Relationship Id="rId39" Type="http://schemas.openxmlformats.org/officeDocument/2006/relationships/image" Target="../media/image240.png"/><Relationship Id="rId34" Type="http://schemas.openxmlformats.org/officeDocument/2006/relationships/image" Target="../media/image235.svg"/><Relationship Id="rId50" Type="http://schemas.openxmlformats.org/officeDocument/2006/relationships/image" Target="../media/image251.png"/><Relationship Id="rId55" Type="http://schemas.openxmlformats.org/officeDocument/2006/relationships/image" Target="../media/image256.png"/><Relationship Id="rId76" Type="http://schemas.openxmlformats.org/officeDocument/2006/relationships/image" Target="../media/image277.svg"/><Relationship Id="rId7" Type="http://schemas.openxmlformats.org/officeDocument/2006/relationships/image" Target="../media/image32.png"/><Relationship Id="rId71" Type="http://schemas.openxmlformats.org/officeDocument/2006/relationships/image" Target="../media/image272.png"/><Relationship Id="rId92" Type="http://schemas.openxmlformats.org/officeDocument/2006/relationships/image" Target="../media/image293.svg"/><Relationship Id="rId2" Type="http://schemas.openxmlformats.org/officeDocument/2006/relationships/notesSlide" Target="../notesSlides/notesSlide17.xml"/><Relationship Id="rId29" Type="http://schemas.openxmlformats.org/officeDocument/2006/relationships/image" Target="../media/image230.png"/><Relationship Id="rId24" Type="http://schemas.openxmlformats.org/officeDocument/2006/relationships/image" Target="../media/image225.svg"/><Relationship Id="rId40" Type="http://schemas.openxmlformats.org/officeDocument/2006/relationships/image" Target="../media/image241.svg"/><Relationship Id="rId45" Type="http://schemas.openxmlformats.org/officeDocument/2006/relationships/image" Target="../media/image246.png"/><Relationship Id="rId66" Type="http://schemas.openxmlformats.org/officeDocument/2006/relationships/image" Target="../media/image267.svg"/><Relationship Id="rId87" Type="http://schemas.openxmlformats.org/officeDocument/2006/relationships/image" Target="../media/image288.png"/><Relationship Id="rId61" Type="http://schemas.openxmlformats.org/officeDocument/2006/relationships/image" Target="../media/image262.png"/><Relationship Id="rId82" Type="http://schemas.openxmlformats.org/officeDocument/2006/relationships/image" Target="../media/image283.svg"/><Relationship Id="rId19" Type="http://schemas.openxmlformats.org/officeDocument/2006/relationships/image" Target="../media/image220.png"/></Relationships>
</file>

<file path=ppt/slides/_rels/slide18.xml.rels><?xml version="1.0" encoding="UTF-8" standalone="yes"?>
<Relationships xmlns="http://schemas.openxmlformats.org/package/2006/relationships"><Relationship Id="rId8" Type="http://schemas.openxmlformats.org/officeDocument/2006/relationships/image" Target="../media/image93.svg"/><Relationship Id="rId13" Type="http://schemas.openxmlformats.org/officeDocument/2006/relationships/image" Target="../media/image296.png"/><Relationship Id="rId18" Type="http://schemas.openxmlformats.org/officeDocument/2006/relationships/image" Target="../media/image301.svg"/><Relationship Id="rId3" Type="http://schemas.openxmlformats.org/officeDocument/2006/relationships/image" Target="../media/image1.png"/><Relationship Id="rId7" Type="http://schemas.openxmlformats.org/officeDocument/2006/relationships/image" Target="../media/image32.png"/><Relationship Id="rId12" Type="http://schemas.openxmlformats.org/officeDocument/2006/relationships/image" Target="../media/image295.svg"/><Relationship Id="rId17" Type="http://schemas.openxmlformats.org/officeDocument/2006/relationships/image" Target="../media/image300.png"/><Relationship Id="rId2" Type="http://schemas.openxmlformats.org/officeDocument/2006/relationships/notesSlide" Target="../notesSlides/notesSlide18.xml"/><Relationship Id="rId16" Type="http://schemas.openxmlformats.org/officeDocument/2006/relationships/image" Target="../media/image299.svg"/><Relationship Id="rId1" Type="http://schemas.openxmlformats.org/officeDocument/2006/relationships/slideLayout" Target="../slideLayouts/slideLayout1.xml"/><Relationship Id="rId6" Type="http://schemas.openxmlformats.org/officeDocument/2006/relationships/image" Target="../media/image148.svg"/><Relationship Id="rId11" Type="http://schemas.openxmlformats.org/officeDocument/2006/relationships/image" Target="../media/image294.png"/><Relationship Id="rId5" Type="http://schemas.openxmlformats.org/officeDocument/2006/relationships/image" Target="../media/image76.png"/><Relationship Id="rId15" Type="http://schemas.openxmlformats.org/officeDocument/2006/relationships/image" Target="../media/image298.png"/><Relationship Id="rId10" Type="http://schemas.openxmlformats.org/officeDocument/2006/relationships/image" Target="../media/image94.svg"/><Relationship Id="rId4" Type="http://schemas.openxmlformats.org/officeDocument/2006/relationships/image" Target="../media/image2.svg"/><Relationship Id="rId9" Type="http://schemas.openxmlformats.org/officeDocument/2006/relationships/image" Target="../media/image34.png"/><Relationship Id="rId14" Type="http://schemas.openxmlformats.org/officeDocument/2006/relationships/image" Target="../media/image297.svg"/></Relationships>
</file>

<file path=ppt/slides/_rels/slide19.xml.rels><?xml version="1.0" encoding="UTF-8" standalone="yes"?>
<Relationships xmlns="http://schemas.openxmlformats.org/package/2006/relationships"><Relationship Id="rId8" Type="http://schemas.openxmlformats.org/officeDocument/2006/relationships/image" Target="../media/image305.svg"/><Relationship Id="rId13" Type="http://schemas.openxmlformats.org/officeDocument/2006/relationships/image" Target="../media/image34.png"/><Relationship Id="rId18" Type="http://schemas.openxmlformats.org/officeDocument/2006/relationships/image" Target="../media/image311.svg"/><Relationship Id="rId26" Type="http://schemas.openxmlformats.org/officeDocument/2006/relationships/image" Target="../media/image116.png"/><Relationship Id="rId3" Type="http://schemas.openxmlformats.org/officeDocument/2006/relationships/image" Target="../media/image1.png"/><Relationship Id="rId21" Type="http://schemas.openxmlformats.org/officeDocument/2006/relationships/image" Target="../media/image314.png"/><Relationship Id="rId7" Type="http://schemas.openxmlformats.org/officeDocument/2006/relationships/image" Target="../media/image304.png"/><Relationship Id="rId12" Type="http://schemas.openxmlformats.org/officeDocument/2006/relationships/image" Target="../media/image93.svg"/><Relationship Id="rId17" Type="http://schemas.openxmlformats.org/officeDocument/2006/relationships/image" Target="../media/image310.png"/><Relationship Id="rId25" Type="http://schemas.openxmlformats.org/officeDocument/2006/relationships/image" Target="../media/image318.svg"/><Relationship Id="rId2" Type="http://schemas.openxmlformats.org/officeDocument/2006/relationships/notesSlide" Target="../notesSlides/notesSlide19.xml"/><Relationship Id="rId16" Type="http://schemas.openxmlformats.org/officeDocument/2006/relationships/image" Target="../media/image309.svg"/><Relationship Id="rId20" Type="http://schemas.openxmlformats.org/officeDocument/2006/relationships/image" Target="../media/image313.svg"/><Relationship Id="rId29" Type="http://schemas.openxmlformats.org/officeDocument/2006/relationships/image" Target="../media/image321.svg"/><Relationship Id="rId1" Type="http://schemas.openxmlformats.org/officeDocument/2006/relationships/slideLayout" Target="../slideLayouts/slideLayout1.xml"/><Relationship Id="rId6" Type="http://schemas.openxmlformats.org/officeDocument/2006/relationships/image" Target="../media/image303.svg"/><Relationship Id="rId11" Type="http://schemas.openxmlformats.org/officeDocument/2006/relationships/image" Target="../media/image32.png"/><Relationship Id="rId24" Type="http://schemas.openxmlformats.org/officeDocument/2006/relationships/image" Target="../media/image317.png"/><Relationship Id="rId32" Type="http://schemas.openxmlformats.org/officeDocument/2006/relationships/chart" Target="../charts/chart9.xml"/><Relationship Id="rId5" Type="http://schemas.openxmlformats.org/officeDocument/2006/relationships/image" Target="../media/image302.png"/><Relationship Id="rId15" Type="http://schemas.openxmlformats.org/officeDocument/2006/relationships/image" Target="../media/image308.png"/><Relationship Id="rId23" Type="http://schemas.openxmlformats.org/officeDocument/2006/relationships/image" Target="../media/image316.svg"/><Relationship Id="rId28" Type="http://schemas.openxmlformats.org/officeDocument/2006/relationships/image" Target="../media/image320.png"/><Relationship Id="rId10" Type="http://schemas.openxmlformats.org/officeDocument/2006/relationships/image" Target="../media/image306.svg"/><Relationship Id="rId19" Type="http://schemas.openxmlformats.org/officeDocument/2006/relationships/image" Target="../media/image312.png"/><Relationship Id="rId31" Type="http://schemas.openxmlformats.org/officeDocument/2006/relationships/image" Target="../media/image323.svg"/><Relationship Id="rId4" Type="http://schemas.openxmlformats.org/officeDocument/2006/relationships/image" Target="../media/image2.svg"/><Relationship Id="rId9" Type="http://schemas.openxmlformats.org/officeDocument/2006/relationships/image" Target="../media/image30.png"/><Relationship Id="rId14" Type="http://schemas.openxmlformats.org/officeDocument/2006/relationships/image" Target="../media/image307.svg"/><Relationship Id="rId22" Type="http://schemas.openxmlformats.org/officeDocument/2006/relationships/image" Target="../media/image315.svg"/><Relationship Id="rId27" Type="http://schemas.openxmlformats.org/officeDocument/2006/relationships/image" Target="../media/image319.svg"/><Relationship Id="rId30" Type="http://schemas.openxmlformats.org/officeDocument/2006/relationships/image" Target="../media/image322.png"/></Relationships>
</file>

<file path=ppt/slides/_rels/slide2.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svg"/><Relationship Id="rId18" Type="http://schemas.openxmlformats.org/officeDocument/2006/relationships/image" Target="../media/image38.png"/><Relationship Id="rId26" Type="http://schemas.openxmlformats.org/officeDocument/2006/relationships/image" Target="../media/image46.png"/><Relationship Id="rId3" Type="http://schemas.openxmlformats.org/officeDocument/2006/relationships/image" Target="../media/image1.png"/><Relationship Id="rId21" Type="http://schemas.openxmlformats.org/officeDocument/2006/relationships/image" Target="../media/image41.sv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svg"/><Relationship Id="rId25" Type="http://schemas.openxmlformats.org/officeDocument/2006/relationships/image" Target="../media/image45.svg"/><Relationship Id="rId2" Type="http://schemas.openxmlformats.org/officeDocument/2006/relationships/notesSlide" Target="../notesSlides/notesSlide2.xml"/><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26.svg"/><Relationship Id="rId11" Type="http://schemas.openxmlformats.org/officeDocument/2006/relationships/image" Target="../media/image31.svg"/><Relationship Id="rId24" Type="http://schemas.openxmlformats.org/officeDocument/2006/relationships/image" Target="../media/image44.png"/><Relationship Id="rId5" Type="http://schemas.openxmlformats.org/officeDocument/2006/relationships/image" Target="../media/image25.png"/><Relationship Id="rId15" Type="http://schemas.openxmlformats.org/officeDocument/2006/relationships/image" Target="../media/image35.svg"/><Relationship Id="rId23" Type="http://schemas.openxmlformats.org/officeDocument/2006/relationships/image" Target="../media/image43.svg"/><Relationship Id="rId10" Type="http://schemas.openxmlformats.org/officeDocument/2006/relationships/image" Target="../media/image30.png"/><Relationship Id="rId19" Type="http://schemas.openxmlformats.org/officeDocument/2006/relationships/image" Target="../media/image39.svg"/><Relationship Id="rId4" Type="http://schemas.openxmlformats.org/officeDocument/2006/relationships/image" Target="../media/image2.svg"/><Relationship Id="rId9" Type="http://schemas.openxmlformats.org/officeDocument/2006/relationships/image" Target="../media/image29.svg"/><Relationship Id="rId14" Type="http://schemas.openxmlformats.org/officeDocument/2006/relationships/image" Target="../media/image34.png"/><Relationship Id="rId22" Type="http://schemas.openxmlformats.org/officeDocument/2006/relationships/image" Target="../media/image42.png"/><Relationship Id="rId27" Type="http://schemas.openxmlformats.org/officeDocument/2006/relationships/image" Target="../media/image47.svg"/></Relationships>
</file>

<file path=ppt/slides/_rels/slide20.xml.rels><?xml version="1.0" encoding="UTF-8" standalone="yes"?>
<Relationships xmlns="http://schemas.openxmlformats.org/package/2006/relationships"><Relationship Id="rId8" Type="http://schemas.openxmlformats.org/officeDocument/2006/relationships/image" Target="../media/image326.svg"/><Relationship Id="rId13" Type="http://schemas.openxmlformats.org/officeDocument/2006/relationships/image" Target="../media/image34.png"/><Relationship Id="rId18" Type="http://schemas.openxmlformats.org/officeDocument/2006/relationships/image" Target="../media/image330.svg"/><Relationship Id="rId26" Type="http://schemas.openxmlformats.org/officeDocument/2006/relationships/image" Target="../media/image338.svg"/><Relationship Id="rId3" Type="http://schemas.openxmlformats.org/officeDocument/2006/relationships/image" Target="../media/image1.png"/><Relationship Id="rId21" Type="http://schemas.openxmlformats.org/officeDocument/2006/relationships/image" Target="../media/image333.png"/><Relationship Id="rId7" Type="http://schemas.openxmlformats.org/officeDocument/2006/relationships/image" Target="../media/image5.png"/><Relationship Id="rId12" Type="http://schemas.openxmlformats.org/officeDocument/2006/relationships/image" Target="../media/image93.svg"/><Relationship Id="rId17" Type="http://schemas.openxmlformats.org/officeDocument/2006/relationships/image" Target="../media/image329.png"/><Relationship Id="rId25" Type="http://schemas.openxmlformats.org/officeDocument/2006/relationships/image" Target="../media/image337.png"/><Relationship Id="rId2" Type="http://schemas.openxmlformats.org/officeDocument/2006/relationships/notesSlide" Target="../notesSlides/notesSlide20.xml"/><Relationship Id="rId16" Type="http://schemas.openxmlformats.org/officeDocument/2006/relationships/image" Target="../media/image328.svg"/><Relationship Id="rId20" Type="http://schemas.openxmlformats.org/officeDocument/2006/relationships/image" Target="../media/image332.svg"/><Relationship Id="rId1" Type="http://schemas.openxmlformats.org/officeDocument/2006/relationships/slideLayout" Target="../slideLayouts/slideLayout1.xml"/><Relationship Id="rId6" Type="http://schemas.openxmlformats.org/officeDocument/2006/relationships/image" Target="../media/image325.svg"/><Relationship Id="rId11" Type="http://schemas.openxmlformats.org/officeDocument/2006/relationships/image" Target="../media/image32.png"/><Relationship Id="rId24" Type="http://schemas.openxmlformats.org/officeDocument/2006/relationships/image" Target="../media/image336.svg"/><Relationship Id="rId5" Type="http://schemas.openxmlformats.org/officeDocument/2006/relationships/image" Target="../media/image324.png"/><Relationship Id="rId15" Type="http://schemas.openxmlformats.org/officeDocument/2006/relationships/image" Target="../media/image327.png"/><Relationship Id="rId23" Type="http://schemas.openxmlformats.org/officeDocument/2006/relationships/image" Target="../media/image335.png"/><Relationship Id="rId28" Type="http://schemas.openxmlformats.org/officeDocument/2006/relationships/image" Target="../media/image340.svg"/><Relationship Id="rId10" Type="http://schemas.openxmlformats.org/officeDocument/2006/relationships/image" Target="../media/image92.svg"/><Relationship Id="rId19" Type="http://schemas.openxmlformats.org/officeDocument/2006/relationships/image" Target="../media/image331.png"/><Relationship Id="rId4" Type="http://schemas.openxmlformats.org/officeDocument/2006/relationships/image" Target="../media/image2.svg"/><Relationship Id="rId9" Type="http://schemas.openxmlformats.org/officeDocument/2006/relationships/image" Target="../media/image30.png"/><Relationship Id="rId14" Type="http://schemas.openxmlformats.org/officeDocument/2006/relationships/image" Target="../media/image94.svg"/><Relationship Id="rId22" Type="http://schemas.openxmlformats.org/officeDocument/2006/relationships/image" Target="../media/image334.svg"/><Relationship Id="rId27" Type="http://schemas.openxmlformats.org/officeDocument/2006/relationships/image" Target="../media/image339.png"/></Relationships>
</file>

<file path=ppt/slides/_rels/slide21.xml.rels><?xml version="1.0" encoding="UTF-8" standalone="yes"?>
<Relationships xmlns="http://schemas.openxmlformats.org/package/2006/relationships"><Relationship Id="rId8" Type="http://schemas.openxmlformats.org/officeDocument/2006/relationships/image" Target="../media/image341.sv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344.sv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chart" Target="../charts/chart11.xml"/><Relationship Id="rId11" Type="http://schemas.openxmlformats.org/officeDocument/2006/relationships/image" Target="../media/image343.png"/><Relationship Id="rId5" Type="http://schemas.openxmlformats.org/officeDocument/2006/relationships/chart" Target="../charts/chart10.xml"/><Relationship Id="rId10" Type="http://schemas.openxmlformats.org/officeDocument/2006/relationships/image" Target="../media/image342.svg"/><Relationship Id="rId4" Type="http://schemas.openxmlformats.org/officeDocument/2006/relationships/image" Target="../media/image62.svg"/><Relationship Id="rId9" Type="http://schemas.openxmlformats.org/officeDocument/2006/relationships/image" Target="../media/image67.png"/></Relationships>
</file>

<file path=ppt/slides/_rels/slide22.xml.rels><?xml version="1.0" encoding="UTF-8" standalone="yes"?>
<Relationships xmlns="http://schemas.openxmlformats.org/package/2006/relationships"><Relationship Id="rId8" Type="http://schemas.openxmlformats.org/officeDocument/2006/relationships/image" Target="../media/image346.svg"/><Relationship Id="rId13" Type="http://schemas.openxmlformats.org/officeDocument/2006/relationships/image" Target="../media/image351.png"/><Relationship Id="rId18" Type="http://schemas.openxmlformats.org/officeDocument/2006/relationships/image" Target="../media/image356.svg"/><Relationship Id="rId3" Type="http://schemas.openxmlformats.org/officeDocument/2006/relationships/image" Target="../media/image1.png"/><Relationship Id="rId7" Type="http://schemas.openxmlformats.org/officeDocument/2006/relationships/image" Target="../media/image32.png"/><Relationship Id="rId12" Type="http://schemas.openxmlformats.org/officeDocument/2006/relationships/image" Target="../media/image350.svg"/><Relationship Id="rId17" Type="http://schemas.openxmlformats.org/officeDocument/2006/relationships/image" Target="../media/image355.png"/><Relationship Id="rId2" Type="http://schemas.openxmlformats.org/officeDocument/2006/relationships/notesSlide" Target="../notesSlides/notesSlide22.xml"/><Relationship Id="rId16" Type="http://schemas.openxmlformats.org/officeDocument/2006/relationships/image" Target="../media/image354.svg"/><Relationship Id="rId1" Type="http://schemas.openxmlformats.org/officeDocument/2006/relationships/slideLayout" Target="../slideLayouts/slideLayout1.xml"/><Relationship Id="rId6" Type="http://schemas.openxmlformats.org/officeDocument/2006/relationships/image" Target="../media/image345.svg"/><Relationship Id="rId11" Type="http://schemas.openxmlformats.org/officeDocument/2006/relationships/image" Target="../media/image349.png"/><Relationship Id="rId5" Type="http://schemas.openxmlformats.org/officeDocument/2006/relationships/image" Target="../media/image30.png"/><Relationship Id="rId15" Type="http://schemas.openxmlformats.org/officeDocument/2006/relationships/image" Target="../media/image353.png"/><Relationship Id="rId10" Type="http://schemas.openxmlformats.org/officeDocument/2006/relationships/image" Target="../media/image348.svg"/><Relationship Id="rId4" Type="http://schemas.openxmlformats.org/officeDocument/2006/relationships/image" Target="../media/image2.svg"/><Relationship Id="rId9" Type="http://schemas.openxmlformats.org/officeDocument/2006/relationships/image" Target="../media/image347.png"/><Relationship Id="rId14" Type="http://schemas.openxmlformats.org/officeDocument/2006/relationships/image" Target="../media/image352.svg"/></Relationships>
</file>

<file path=ppt/slides/_rels/slide23.xml.rels><?xml version="1.0" encoding="UTF-8" standalone="yes"?>
<Relationships xmlns="http://schemas.openxmlformats.org/package/2006/relationships"><Relationship Id="rId13" Type="http://schemas.openxmlformats.org/officeDocument/2006/relationships/image" Target="../media/image359.png"/><Relationship Id="rId18" Type="http://schemas.openxmlformats.org/officeDocument/2006/relationships/image" Target="../media/image364.svg"/><Relationship Id="rId26" Type="http://schemas.openxmlformats.org/officeDocument/2006/relationships/image" Target="../media/image372.svg"/><Relationship Id="rId21" Type="http://schemas.openxmlformats.org/officeDocument/2006/relationships/image" Target="../media/image367.png"/><Relationship Id="rId34" Type="http://schemas.openxmlformats.org/officeDocument/2006/relationships/image" Target="../media/image379.svg"/><Relationship Id="rId7" Type="http://schemas.openxmlformats.org/officeDocument/2006/relationships/image" Target="../media/image67.png"/><Relationship Id="rId12" Type="http://schemas.openxmlformats.org/officeDocument/2006/relationships/image" Target="../media/image358.svg"/><Relationship Id="rId17" Type="http://schemas.openxmlformats.org/officeDocument/2006/relationships/image" Target="../media/image363.png"/><Relationship Id="rId25" Type="http://schemas.openxmlformats.org/officeDocument/2006/relationships/image" Target="../media/image371.svg"/><Relationship Id="rId33" Type="http://schemas.openxmlformats.org/officeDocument/2006/relationships/image" Target="../media/image116.png"/><Relationship Id="rId38" Type="http://schemas.openxmlformats.org/officeDocument/2006/relationships/image" Target="../media/image383.svg"/><Relationship Id="rId2" Type="http://schemas.openxmlformats.org/officeDocument/2006/relationships/notesSlide" Target="../notesSlides/notesSlide23.xml"/><Relationship Id="rId16" Type="http://schemas.openxmlformats.org/officeDocument/2006/relationships/image" Target="../media/image362.svg"/><Relationship Id="rId20" Type="http://schemas.openxmlformats.org/officeDocument/2006/relationships/image" Target="../media/image366.svg"/><Relationship Id="rId29" Type="http://schemas.openxmlformats.org/officeDocument/2006/relationships/image" Target="../media/image375.svg"/><Relationship Id="rId1" Type="http://schemas.openxmlformats.org/officeDocument/2006/relationships/slideLayout" Target="../slideLayouts/slideLayout1.xml"/><Relationship Id="rId6" Type="http://schemas.openxmlformats.org/officeDocument/2006/relationships/image" Target="../media/image341.svg"/><Relationship Id="rId11" Type="http://schemas.openxmlformats.org/officeDocument/2006/relationships/image" Target="../media/image357.png"/><Relationship Id="rId24" Type="http://schemas.openxmlformats.org/officeDocument/2006/relationships/image" Target="../media/image370.svg"/><Relationship Id="rId32" Type="http://schemas.openxmlformats.org/officeDocument/2006/relationships/image" Target="../media/image378.svg"/><Relationship Id="rId37" Type="http://schemas.openxmlformats.org/officeDocument/2006/relationships/image" Target="../media/image382.svg"/><Relationship Id="rId5" Type="http://schemas.openxmlformats.org/officeDocument/2006/relationships/image" Target="../media/image65.png"/><Relationship Id="rId15" Type="http://schemas.openxmlformats.org/officeDocument/2006/relationships/image" Target="../media/image361.png"/><Relationship Id="rId23" Type="http://schemas.openxmlformats.org/officeDocument/2006/relationships/image" Target="../media/image369.png"/><Relationship Id="rId28" Type="http://schemas.openxmlformats.org/officeDocument/2006/relationships/image" Target="../media/image374.png"/><Relationship Id="rId36" Type="http://schemas.openxmlformats.org/officeDocument/2006/relationships/image" Target="../media/image381.png"/><Relationship Id="rId10" Type="http://schemas.openxmlformats.org/officeDocument/2006/relationships/image" Target="../media/image344.svg"/><Relationship Id="rId19" Type="http://schemas.openxmlformats.org/officeDocument/2006/relationships/image" Target="../media/image365.png"/><Relationship Id="rId31" Type="http://schemas.openxmlformats.org/officeDocument/2006/relationships/image" Target="../media/image377.svg"/><Relationship Id="rId4" Type="http://schemas.openxmlformats.org/officeDocument/2006/relationships/image" Target="../media/image62.svg"/><Relationship Id="rId9" Type="http://schemas.openxmlformats.org/officeDocument/2006/relationships/image" Target="../media/image343.png"/><Relationship Id="rId14" Type="http://schemas.openxmlformats.org/officeDocument/2006/relationships/image" Target="../media/image360.svg"/><Relationship Id="rId22" Type="http://schemas.openxmlformats.org/officeDocument/2006/relationships/image" Target="../media/image368.svg"/><Relationship Id="rId27" Type="http://schemas.openxmlformats.org/officeDocument/2006/relationships/image" Target="../media/image373.svg"/><Relationship Id="rId30" Type="http://schemas.openxmlformats.org/officeDocument/2006/relationships/image" Target="../media/image376.svg"/><Relationship Id="rId35" Type="http://schemas.openxmlformats.org/officeDocument/2006/relationships/image" Target="../media/image380.svg"/><Relationship Id="rId8" Type="http://schemas.openxmlformats.org/officeDocument/2006/relationships/image" Target="../media/image342.svg"/><Relationship Id="rId3" Type="http://schemas.openxmlformats.org/officeDocument/2006/relationships/image" Target="../media/image61.png"/></Relationships>
</file>

<file path=ppt/slides/_rels/slide24.xml.rels><?xml version="1.0" encoding="UTF-8" standalone="yes"?>
<Relationships xmlns="http://schemas.openxmlformats.org/package/2006/relationships"><Relationship Id="rId8" Type="http://schemas.openxmlformats.org/officeDocument/2006/relationships/image" Target="../media/image346.svg"/><Relationship Id="rId13" Type="http://schemas.openxmlformats.org/officeDocument/2006/relationships/image" Target="../media/image388.png"/><Relationship Id="rId18" Type="http://schemas.openxmlformats.org/officeDocument/2006/relationships/image" Target="../media/image392.svg"/><Relationship Id="rId3" Type="http://schemas.openxmlformats.org/officeDocument/2006/relationships/image" Target="../media/image1.png"/><Relationship Id="rId21" Type="http://schemas.openxmlformats.org/officeDocument/2006/relationships/image" Target="../media/image394.png"/><Relationship Id="rId7" Type="http://schemas.openxmlformats.org/officeDocument/2006/relationships/image" Target="../media/image32.png"/><Relationship Id="rId12" Type="http://schemas.openxmlformats.org/officeDocument/2006/relationships/image" Target="../media/image387.svg"/><Relationship Id="rId17" Type="http://schemas.openxmlformats.org/officeDocument/2006/relationships/image" Target="../media/image391.png"/><Relationship Id="rId2" Type="http://schemas.openxmlformats.org/officeDocument/2006/relationships/notesSlide" Target="../notesSlides/notesSlide24.xml"/><Relationship Id="rId16" Type="http://schemas.openxmlformats.org/officeDocument/2006/relationships/image" Target="../media/image390.svg"/><Relationship Id="rId20" Type="http://schemas.openxmlformats.org/officeDocument/2006/relationships/image" Target="../media/image393.svg"/><Relationship Id="rId1" Type="http://schemas.openxmlformats.org/officeDocument/2006/relationships/slideLayout" Target="../slideLayouts/slideLayout1.xml"/><Relationship Id="rId6" Type="http://schemas.openxmlformats.org/officeDocument/2006/relationships/image" Target="../media/image384.svg"/><Relationship Id="rId11" Type="http://schemas.openxmlformats.org/officeDocument/2006/relationships/image" Target="../media/image386.png"/><Relationship Id="rId5" Type="http://schemas.openxmlformats.org/officeDocument/2006/relationships/image" Target="../media/image30.png"/><Relationship Id="rId15" Type="http://schemas.openxmlformats.org/officeDocument/2006/relationships/image" Target="../media/image331.png"/><Relationship Id="rId10" Type="http://schemas.openxmlformats.org/officeDocument/2006/relationships/image" Target="../media/image385.svg"/><Relationship Id="rId19" Type="http://schemas.openxmlformats.org/officeDocument/2006/relationships/image" Target="../media/image335.png"/><Relationship Id="rId4" Type="http://schemas.openxmlformats.org/officeDocument/2006/relationships/image" Target="../media/image2.svg"/><Relationship Id="rId9" Type="http://schemas.openxmlformats.org/officeDocument/2006/relationships/image" Target="../media/image347.png"/><Relationship Id="rId14" Type="http://schemas.openxmlformats.org/officeDocument/2006/relationships/image" Target="../media/image389.svg"/><Relationship Id="rId22" Type="http://schemas.openxmlformats.org/officeDocument/2006/relationships/image" Target="../media/image395.svg"/></Relationships>
</file>

<file path=ppt/slides/_rels/slide25.xml.rels><?xml version="1.0" encoding="UTF-8" standalone="yes"?>
<Relationships xmlns="http://schemas.openxmlformats.org/package/2006/relationships"><Relationship Id="rId13" Type="http://schemas.openxmlformats.org/officeDocument/2006/relationships/image" Target="../media/image30.png"/><Relationship Id="rId18" Type="http://schemas.openxmlformats.org/officeDocument/2006/relationships/image" Target="../media/image385.svg"/><Relationship Id="rId26" Type="http://schemas.openxmlformats.org/officeDocument/2006/relationships/image" Target="../media/image410.svg"/><Relationship Id="rId3" Type="http://schemas.openxmlformats.org/officeDocument/2006/relationships/image" Target="../media/image1.png"/><Relationship Id="rId21" Type="http://schemas.openxmlformats.org/officeDocument/2006/relationships/image" Target="../media/image405.png"/><Relationship Id="rId34" Type="http://schemas.openxmlformats.org/officeDocument/2006/relationships/image" Target="../media/image418.svg"/><Relationship Id="rId7" Type="http://schemas.openxmlformats.org/officeDocument/2006/relationships/image" Target="../media/image398.png"/><Relationship Id="rId12" Type="http://schemas.openxmlformats.org/officeDocument/2006/relationships/image" Target="../media/image402.svg"/><Relationship Id="rId17" Type="http://schemas.openxmlformats.org/officeDocument/2006/relationships/image" Target="../media/image347.png"/><Relationship Id="rId25" Type="http://schemas.openxmlformats.org/officeDocument/2006/relationships/image" Target="../media/image409.png"/><Relationship Id="rId33" Type="http://schemas.openxmlformats.org/officeDocument/2006/relationships/image" Target="../media/image417.png"/><Relationship Id="rId2" Type="http://schemas.openxmlformats.org/officeDocument/2006/relationships/notesSlide" Target="../notesSlides/notesSlide25.xml"/><Relationship Id="rId16" Type="http://schemas.openxmlformats.org/officeDocument/2006/relationships/image" Target="../media/image346.svg"/><Relationship Id="rId20" Type="http://schemas.openxmlformats.org/officeDocument/2006/relationships/image" Target="../media/image404.svg"/><Relationship Id="rId29" Type="http://schemas.openxmlformats.org/officeDocument/2006/relationships/image" Target="../media/image413.png"/><Relationship Id="rId1" Type="http://schemas.openxmlformats.org/officeDocument/2006/relationships/slideLayout" Target="../slideLayouts/slideLayout1.xml"/><Relationship Id="rId6" Type="http://schemas.openxmlformats.org/officeDocument/2006/relationships/image" Target="../media/image397.svg"/><Relationship Id="rId11" Type="http://schemas.openxmlformats.org/officeDocument/2006/relationships/image" Target="../media/image401.png"/><Relationship Id="rId24" Type="http://schemas.openxmlformats.org/officeDocument/2006/relationships/image" Target="../media/image408.svg"/><Relationship Id="rId32" Type="http://schemas.openxmlformats.org/officeDocument/2006/relationships/image" Target="../media/image416.svg"/><Relationship Id="rId5" Type="http://schemas.openxmlformats.org/officeDocument/2006/relationships/image" Target="../media/image396.png"/><Relationship Id="rId15" Type="http://schemas.openxmlformats.org/officeDocument/2006/relationships/image" Target="../media/image32.png"/><Relationship Id="rId23" Type="http://schemas.openxmlformats.org/officeDocument/2006/relationships/image" Target="../media/image407.png"/><Relationship Id="rId28" Type="http://schemas.openxmlformats.org/officeDocument/2006/relationships/image" Target="../media/image412.svg"/><Relationship Id="rId10" Type="http://schemas.openxmlformats.org/officeDocument/2006/relationships/image" Target="../media/image400.svg"/><Relationship Id="rId19" Type="http://schemas.openxmlformats.org/officeDocument/2006/relationships/image" Target="../media/image403.png"/><Relationship Id="rId31" Type="http://schemas.openxmlformats.org/officeDocument/2006/relationships/image" Target="../media/image415.png"/><Relationship Id="rId4" Type="http://schemas.openxmlformats.org/officeDocument/2006/relationships/image" Target="../media/image2.svg"/><Relationship Id="rId9" Type="http://schemas.openxmlformats.org/officeDocument/2006/relationships/image" Target="../media/image5.png"/><Relationship Id="rId14" Type="http://schemas.openxmlformats.org/officeDocument/2006/relationships/image" Target="../media/image384.svg"/><Relationship Id="rId22" Type="http://schemas.openxmlformats.org/officeDocument/2006/relationships/image" Target="../media/image406.svg"/><Relationship Id="rId27" Type="http://schemas.openxmlformats.org/officeDocument/2006/relationships/image" Target="../media/image411.png"/><Relationship Id="rId30" Type="http://schemas.openxmlformats.org/officeDocument/2006/relationships/image" Target="../media/image414.svg"/><Relationship Id="rId8" Type="http://schemas.openxmlformats.org/officeDocument/2006/relationships/image" Target="../media/image399.svg"/></Relationships>
</file>

<file path=ppt/slides/_rels/slide3.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34.png"/><Relationship Id="rId18" Type="http://schemas.openxmlformats.org/officeDocument/2006/relationships/image" Target="../media/image58.svg"/><Relationship Id="rId3" Type="http://schemas.openxmlformats.org/officeDocument/2006/relationships/image" Target="../media/image1.png"/><Relationship Id="rId7" Type="http://schemas.openxmlformats.org/officeDocument/2006/relationships/image" Target="../media/image50.svg"/><Relationship Id="rId12" Type="http://schemas.openxmlformats.org/officeDocument/2006/relationships/image" Target="../media/image53.svg"/><Relationship Id="rId17" Type="http://schemas.openxmlformats.org/officeDocument/2006/relationships/image" Target="../media/image57.png"/><Relationship Id="rId2" Type="http://schemas.openxmlformats.org/officeDocument/2006/relationships/notesSlide" Target="../notesSlides/notesSlide3.xml"/><Relationship Id="rId16" Type="http://schemas.openxmlformats.org/officeDocument/2006/relationships/image" Target="../media/image56.svg"/><Relationship Id="rId20" Type="http://schemas.openxmlformats.org/officeDocument/2006/relationships/image" Target="../media/image60.svg"/><Relationship Id="rId1" Type="http://schemas.openxmlformats.org/officeDocument/2006/relationships/slideLayout" Target="../slideLayouts/slideLayout1.xml"/><Relationship Id="rId6" Type="http://schemas.openxmlformats.org/officeDocument/2006/relationships/image" Target="../media/image49.svg"/><Relationship Id="rId11" Type="http://schemas.openxmlformats.org/officeDocument/2006/relationships/image" Target="../media/image32.png"/><Relationship Id="rId5" Type="http://schemas.openxmlformats.org/officeDocument/2006/relationships/image" Target="../media/image48.png"/><Relationship Id="rId15" Type="http://schemas.openxmlformats.org/officeDocument/2006/relationships/image" Target="../media/image55.png"/><Relationship Id="rId10" Type="http://schemas.openxmlformats.org/officeDocument/2006/relationships/image" Target="../media/image52.svg"/><Relationship Id="rId19" Type="http://schemas.openxmlformats.org/officeDocument/2006/relationships/image" Target="../media/image59.png"/><Relationship Id="rId4" Type="http://schemas.openxmlformats.org/officeDocument/2006/relationships/image" Target="../media/image2.svg"/><Relationship Id="rId9" Type="http://schemas.openxmlformats.org/officeDocument/2006/relationships/image" Target="../media/image30.png"/><Relationship Id="rId14" Type="http://schemas.openxmlformats.org/officeDocument/2006/relationships/image" Target="../media/image54.svg"/></Relationships>
</file>

<file path=ppt/slides/_rels/slide4.xml.rels><?xml version="1.0" encoding="UTF-8" standalone="yes"?>
<Relationships xmlns="http://schemas.openxmlformats.org/package/2006/relationships"><Relationship Id="rId8" Type="http://schemas.openxmlformats.org/officeDocument/2006/relationships/image" Target="../media/image66.svg"/><Relationship Id="rId13" Type="http://schemas.openxmlformats.org/officeDocument/2006/relationships/image" Target="../media/image71.png"/><Relationship Id="rId18" Type="http://schemas.openxmlformats.org/officeDocument/2006/relationships/chart" Target="../charts/chart1.xml"/><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svg"/><Relationship Id="rId17" Type="http://schemas.openxmlformats.org/officeDocument/2006/relationships/image" Target="../media/image75.svg"/><Relationship Id="rId2" Type="http://schemas.openxmlformats.org/officeDocument/2006/relationships/notesSlide" Target="../notesSlides/notesSlide4.xml"/><Relationship Id="rId16" Type="http://schemas.openxmlformats.org/officeDocument/2006/relationships/image" Target="../media/image74.png"/><Relationship Id="rId1" Type="http://schemas.openxmlformats.org/officeDocument/2006/relationships/slideLayout" Target="../slideLayouts/slideLayout1.xml"/><Relationship Id="rId6" Type="http://schemas.openxmlformats.org/officeDocument/2006/relationships/image" Target="../media/image64.svg"/><Relationship Id="rId11" Type="http://schemas.openxmlformats.org/officeDocument/2006/relationships/image" Target="../media/image69.png"/><Relationship Id="rId5" Type="http://schemas.openxmlformats.org/officeDocument/2006/relationships/image" Target="../media/image63.png"/><Relationship Id="rId15" Type="http://schemas.openxmlformats.org/officeDocument/2006/relationships/image" Target="../media/image73.sv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 Id="rId14" Type="http://schemas.openxmlformats.org/officeDocument/2006/relationships/image" Target="../media/image72.svg"/></Relationships>
</file>

<file path=ppt/slides/_rels/slide5.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1.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7.svg"/><Relationship Id="rId5" Type="http://schemas.openxmlformats.org/officeDocument/2006/relationships/image" Target="../media/image76.png"/><Relationship Id="rId10" Type="http://schemas.openxmlformats.org/officeDocument/2006/relationships/image" Target="../media/image54.svg"/><Relationship Id="rId4" Type="http://schemas.openxmlformats.org/officeDocument/2006/relationships/image" Target="../media/image2.svg"/><Relationship Id="rId9" Type="http://schemas.openxmlformats.org/officeDocument/2006/relationships/image" Target="../media/image34.png"/></Relationships>
</file>

<file path=ppt/slides/_rels/slide6.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80.png"/><Relationship Id="rId18" Type="http://schemas.openxmlformats.org/officeDocument/2006/relationships/image" Target="../media/image83.svg"/><Relationship Id="rId3" Type="http://schemas.openxmlformats.org/officeDocument/2006/relationships/image" Target="../media/image1.png"/><Relationship Id="rId7" Type="http://schemas.openxmlformats.org/officeDocument/2006/relationships/image" Target="../media/image32.png"/><Relationship Id="rId12" Type="http://schemas.openxmlformats.org/officeDocument/2006/relationships/image" Target="../media/image79.svg"/><Relationship Id="rId17" Type="http://schemas.openxmlformats.org/officeDocument/2006/relationships/image" Target="../media/image82.png"/><Relationship Id="rId2" Type="http://schemas.openxmlformats.org/officeDocument/2006/relationships/notesSlide" Target="../notesSlides/notesSlide6.xml"/><Relationship Id="rId16" Type="http://schemas.openxmlformats.org/officeDocument/2006/relationships/image" Target="../media/image58.svg"/><Relationship Id="rId1" Type="http://schemas.openxmlformats.org/officeDocument/2006/relationships/slideLayout" Target="../slideLayouts/slideLayout1.xml"/><Relationship Id="rId6" Type="http://schemas.openxmlformats.org/officeDocument/2006/relationships/image" Target="../media/image77.svg"/><Relationship Id="rId11" Type="http://schemas.openxmlformats.org/officeDocument/2006/relationships/image" Target="../media/image78.png"/><Relationship Id="rId5" Type="http://schemas.openxmlformats.org/officeDocument/2006/relationships/image" Target="../media/image76.png"/><Relationship Id="rId15" Type="http://schemas.openxmlformats.org/officeDocument/2006/relationships/image" Target="../media/image57.png"/><Relationship Id="rId10" Type="http://schemas.openxmlformats.org/officeDocument/2006/relationships/image" Target="../media/image54.svg"/><Relationship Id="rId4" Type="http://schemas.openxmlformats.org/officeDocument/2006/relationships/image" Target="../media/image2.svg"/><Relationship Id="rId9" Type="http://schemas.openxmlformats.org/officeDocument/2006/relationships/image" Target="../media/image34.png"/><Relationship Id="rId14" Type="http://schemas.openxmlformats.org/officeDocument/2006/relationships/image" Target="../media/image81.svg"/></Relationships>
</file>

<file path=ppt/slides/_rels/slide7.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1.png"/><Relationship Id="rId7" Type="http://schemas.openxmlformats.org/officeDocument/2006/relationships/image" Target="../media/image8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13" Type="http://schemas.openxmlformats.org/officeDocument/2006/relationships/image" Target="../media/image34.png"/><Relationship Id="rId18" Type="http://schemas.openxmlformats.org/officeDocument/2006/relationships/image" Target="../media/image98.svg"/><Relationship Id="rId26" Type="http://schemas.openxmlformats.org/officeDocument/2006/relationships/image" Target="../media/image106.svg"/><Relationship Id="rId21" Type="http://schemas.openxmlformats.org/officeDocument/2006/relationships/image" Target="../media/image101.png"/><Relationship Id="rId34" Type="http://schemas.openxmlformats.org/officeDocument/2006/relationships/image" Target="../media/image114.svg"/><Relationship Id="rId7" Type="http://schemas.openxmlformats.org/officeDocument/2006/relationships/image" Target="../media/image90.png"/><Relationship Id="rId12" Type="http://schemas.openxmlformats.org/officeDocument/2006/relationships/image" Target="../media/image93.svg"/><Relationship Id="rId17" Type="http://schemas.openxmlformats.org/officeDocument/2006/relationships/image" Target="../media/image97.png"/><Relationship Id="rId25" Type="http://schemas.openxmlformats.org/officeDocument/2006/relationships/image" Target="../media/image105.png"/><Relationship Id="rId33" Type="http://schemas.openxmlformats.org/officeDocument/2006/relationships/image" Target="../media/image113.svg"/><Relationship Id="rId38" Type="http://schemas.openxmlformats.org/officeDocument/2006/relationships/chart" Target="../charts/chart2.xml"/><Relationship Id="rId2" Type="http://schemas.openxmlformats.org/officeDocument/2006/relationships/notesSlide" Target="../notesSlides/notesSlide8.xml"/><Relationship Id="rId16" Type="http://schemas.openxmlformats.org/officeDocument/2006/relationships/image" Target="../media/image96.svg"/><Relationship Id="rId20" Type="http://schemas.openxmlformats.org/officeDocument/2006/relationships/image" Target="../media/image100.svg"/><Relationship Id="rId29" Type="http://schemas.openxmlformats.org/officeDocument/2006/relationships/image" Target="../media/image109.png"/><Relationship Id="rId1" Type="http://schemas.openxmlformats.org/officeDocument/2006/relationships/slideLayout" Target="../slideLayouts/slideLayout1.xml"/><Relationship Id="rId6" Type="http://schemas.openxmlformats.org/officeDocument/2006/relationships/image" Target="../media/image89.svg"/><Relationship Id="rId11" Type="http://schemas.openxmlformats.org/officeDocument/2006/relationships/image" Target="../media/image32.png"/><Relationship Id="rId24" Type="http://schemas.openxmlformats.org/officeDocument/2006/relationships/image" Target="../media/image104.svg"/><Relationship Id="rId32" Type="http://schemas.openxmlformats.org/officeDocument/2006/relationships/image" Target="../media/image112.svg"/><Relationship Id="rId37" Type="http://schemas.openxmlformats.org/officeDocument/2006/relationships/image" Target="../media/image117.svg"/><Relationship Id="rId5" Type="http://schemas.openxmlformats.org/officeDocument/2006/relationships/image" Target="../media/image88.png"/><Relationship Id="rId15" Type="http://schemas.openxmlformats.org/officeDocument/2006/relationships/image" Target="../media/image95.png"/><Relationship Id="rId23" Type="http://schemas.openxmlformats.org/officeDocument/2006/relationships/image" Target="../media/image103.png"/><Relationship Id="rId28" Type="http://schemas.openxmlformats.org/officeDocument/2006/relationships/image" Target="../media/image108.svg"/><Relationship Id="rId36" Type="http://schemas.openxmlformats.org/officeDocument/2006/relationships/image" Target="../media/image116.png"/><Relationship Id="rId10" Type="http://schemas.openxmlformats.org/officeDocument/2006/relationships/image" Target="../media/image92.svg"/><Relationship Id="rId19" Type="http://schemas.openxmlformats.org/officeDocument/2006/relationships/image" Target="../media/image99.png"/><Relationship Id="rId31" Type="http://schemas.openxmlformats.org/officeDocument/2006/relationships/image" Target="../media/image111.png"/><Relationship Id="rId4" Type="http://schemas.openxmlformats.org/officeDocument/2006/relationships/image" Target="../media/image2.svg"/><Relationship Id="rId9" Type="http://schemas.openxmlformats.org/officeDocument/2006/relationships/image" Target="../media/image30.png"/><Relationship Id="rId14" Type="http://schemas.openxmlformats.org/officeDocument/2006/relationships/image" Target="../media/image94.svg"/><Relationship Id="rId22" Type="http://schemas.openxmlformats.org/officeDocument/2006/relationships/image" Target="../media/image102.svg"/><Relationship Id="rId27" Type="http://schemas.openxmlformats.org/officeDocument/2006/relationships/image" Target="../media/image107.png"/><Relationship Id="rId30" Type="http://schemas.openxmlformats.org/officeDocument/2006/relationships/image" Target="../media/image110.svg"/><Relationship Id="rId35" Type="http://schemas.openxmlformats.org/officeDocument/2006/relationships/image" Target="../media/image115.svg"/><Relationship Id="rId8" Type="http://schemas.openxmlformats.org/officeDocument/2006/relationships/image" Target="../media/image91.svg"/><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3" Type="http://schemas.openxmlformats.org/officeDocument/2006/relationships/image" Target="../media/image30.png"/><Relationship Id="rId18" Type="http://schemas.openxmlformats.org/officeDocument/2006/relationships/image" Target="../media/image94.svg"/><Relationship Id="rId26" Type="http://schemas.openxmlformats.org/officeDocument/2006/relationships/image" Target="../media/image132.svg"/><Relationship Id="rId39" Type="http://schemas.openxmlformats.org/officeDocument/2006/relationships/image" Target="../media/image144.png"/><Relationship Id="rId21" Type="http://schemas.openxmlformats.org/officeDocument/2006/relationships/image" Target="../media/image128.png"/><Relationship Id="rId34" Type="http://schemas.openxmlformats.org/officeDocument/2006/relationships/image" Target="../media/image139.svg"/><Relationship Id="rId7" Type="http://schemas.openxmlformats.org/officeDocument/2006/relationships/image" Target="../media/image120.png"/><Relationship Id="rId12" Type="http://schemas.openxmlformats.org/officeDocument/2006/relationships/image" Target="../media/image125.svg"/><Relationship Id="rId17" Type="http://schemas.openxmlformats.org/officeDocument/2006/relationships/image" Target="../media/image34.png"/><Relationship Id="rId25" Type="http://schemas.openxmlformats.org/officeDocument/2006/relationships/image" Target="../media/image131.png"/><Relationship Id="rId33" Type="http://schemas.openxmlformats.org/officeDocument/2006/relationships/image" Target="../media/image138.png"/><Relationship Id="rId38" Type="http://schemas.openxmlformats.org/officeDocument/2006/relationships/image" Target="../media/image143.svg"/><Relationship Id="rId2" Type="http://schemas.openxmlformats.org/officeDocument/2006/relationships/notesSlide" Target="../notesSlides/notesSlide9.xml"/><Relationship Id="rId16" Type="http://schemas.openxmlformats.org/officeDocument/2006/relationships/image" Target="../media/image93.svg"/><Relationship Id="rId20" Type="http://schemas.openxmlformats.org/officeDocument/2006/relationships/image" Target="../media/image127.svg"/><Relationship Id="rId29" Type="http://schemas.openxmlformats.org/officeDocument/2006/relationships/image" Target="../media/image135.svg"/><Relationship Id="rId1" Type="http://schemas.openxmlformats.org/officeDocument/2006/relationships/slideLayout" Target="../slideLayouts/slideLayout1.xml"/><Relationship Id="rId6" Type="http://schemas.openxmlformats.org/officeDocument/2006/relationships/image" Target="../media/image119.svg"/><Relationship Id="rId11" Type="http://schemas.openxmlformats.org/officeDocument/2006/relationships/image" Target="../media/image124.png"/><Relationship Id="rId24" Type="http://schemas.openxmlformats.org/officeDocument/2006/relationships/image" Target="../media/image130.svg"/><Relationship Id="rId32" Type="http://schemas.openxmlformats.org/officeDocument/2006/relationships/image" Target="../media/image137.svg"/><Relationship Id="rId37" Type="http://schemas.openxmlformats.org/officeDocument/2006/relationships/image" Target="../media/image142.png"/><Relationship Id="rId40" Type="http://schemas.openxmlformats.org/officeDocument/2006/relationships/image" Target="../media/image145.svg"/><Relationship Id="rId5" Type="http://schemas.openxmlformats.org/officeDocument/2006/relationships/image" Target="../media/image118.png"/><Relationship Id="rId15" Type="http://schemas.openxmlformats.org/officeDocument/2006/relationships/image" Target="../media/image32.png"/><Relationship Id="rId23" Type="http://schemas.openxmlformats.org/officeDocument/2006/relationships/image" Target="../media/image109.png"/><Relationship Id="rId28" Type="http://schemas.openxmlformats.org/officeDocument/2006/relationships/image" Target="../media/image134.png"/><Relationship Id="rId36" Type="http://schemas.openxmlformats.org/officeDocument/2006/relationships/image" Target="../media/image141.svg"/><Relationship Id="rId10" Type="http://schemas.openxmlformats.org/officeDocument/2006/relationships/image" Target="../media/image123.svg"/><Relationship Id="rId19" Type="http://schemas.openxmlformats.org/officeDocument/2006/relationships/image" Target="../media/image126.png"/><Relationship Id="rId31" Type="http://schemas.openxmlformats.org/officeDocument/2006/relationships/image" Target="../media/image116.png"/><Relationship Id="rId4" Type="http://schemas.openxmlformats.org/officeDocument/2006/relationships/image" Target="../media/image2.svg"/><Relationship Id="rId9" Type="http://schemas.openxmlformats.org/officeDocument/2006/relationships/image" Target="../media/image122.png"/><Relationship Id="rId14" Type="http://schemas.openxmlformats.org/officeDocument/2006/relationships/image" Target="../media/image92.svg"/><Relationship Id="rId22" Type="http://schemas.openxmlformats.org/officeDocument/2006/relationships/image" Target="../media/image129.svg"/><Relationship Id="rId27" Type="http://schemas.openxmlformats.org/officeDocument/2006/relationships/image" Target="../media/image133.svg"/><Relationship Id="rId30" Type="http://schemas.openxmlformats.org/officeDocument/2006/relationships/image" Target="../media/image136.svg"/><Relationship Id="rId35" Type="http://schemas.openxmlformats.org/officeDocument/2006/relationships/image" Target="../media/image140.png"/><Relationship Id="rId8" Type="http://schemas.openxmlformats.org/officeDocument/2006/relationships/image" Target="../media/image121.svg"/><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472EDA45-2F78-C824-3F0F-7E02292F25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 y="-1786"/>
            <a:ext cx="24387175" cy="13717786"/>
          </a:xfrm>
          <a:prstGeom prst="rect">
            <a:avLst/>
          </a:prstGeom>
        </p:spPr>
      </p:pic>
      <p:pic>
        <p:nvPicPr>
          <p:cNvPr id="3"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11232" y="588081"/>
            <a:ext cx="13775816" cy="10279237"/>
          </a:xfrm>
          <a:prstGeom prst="rect">
            <a:avLst/>
          </a:prstGeom>
        </p:spPr>
      </p:pic>
      <p:pic>
        <p:nvPicPr>
          <p:cNvPr id="4"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05826" y="1329049"/>
            <a:ext cx="5309264" cy="6739899"/>
          </a:xfrm>
          <a:prstGeom prst="rect">
            <a:avLst/>
          </a:prstGeom>
        </p:spPr>
      </p:pic>
      <p:pic>
        <p:nvPicPr>
          <p:cNvPr id="5" name="Image 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413876" y="4123049"/>
            <a:ext cx="5309264" cy="6739900"/>
          </a:xfrm>
          <a:prstGeom prst="rect">
            <a:avLst/>
          </a:prstGeom>
        </p:spPr>
      </p:pic>
      <p:pic>
        <p:nvPicPr>
          <p:cNvPr id="6" name="Image 4" descr=" "/>
          <p:cNvPicPr>
            <a:picLocks noChangeAspect="1"/>
          </p:cNvPicPr>
          <p:nvPr/>
        </p:nvPicPr>
        <p:blipFill>
          <a:blip r:embed="rId7">
            <a:extLst>
              <a:ext uri="{96DAC541-7B7A-43D3-8B79-37D633B846F1}">
                <asvg:svgBlip xmlns:asvg="http://schemas.microsoft.com/office/drawing/2016/SVG/main" r:embed="rId11"/>
              </a:ext>
            </a:extLst>
          </a:blip>
          <a:stretch>
            <a:fillRect/>
          </a:stretch>
        </p:blipFill>
        <p:spPr>
          <a:xfrm>
            <a:off x="15419727" y="4123049"/>
            <a:ext cx="5309264" cy="6739900"/>
          </a:xfrm>
          <a:prstGeom prst="rect">
            <a:avLst/>
          </a:prstGeom>
        </p:spPr>
      </p:pic>
      <p:pic>
        <p:nvPicPr>
          <p:cNvPr id="7" name="Image 5" descr=" "/>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890667" y="0"/>
            <a:ext cx="13496381" cy="7527219"/>
          </a:xfrm>
          <a:prstGeom prst="rect">
            <a:avLst/>
          </a:prstGeom>
        </p:spPr>
      </p:pic>
      <p:pic>
        <p:nvPicPr>
          <p:cNvPr id="8" name="Image 6" descr=" "/>
          <p:cNvPicPr>
            <a:picLocks noChangeAspect="1"/>
          </p:cNvPicPr>
          <p:nvPr/>
        </p:nvPicPr>
        <p:blipFill>
          <a:blip r:embed="rId12">
            <a:extLst>
              <a:ext uri="{96DAC541-7B7A-43D3-8B79-37D633B846F1}">
                <asvg:svgBlip xmlns:asvg="http://schemas.microsoft.com/office/drawing/2016/SVG/main" r:embed="rId14"/>
              </a:ext>
            </a:extLst>
          </a:blip>
          <a:stretch>
            <a:fillRect/>
          </a:stretch>
        </p:blipFill>
        <p:spPr>
          <a:xfrm>
            <a:off x="10890667" y="0"/>
            <a:ext cx="13496381" cy="7527219"/>
          </a:xfrm>
          <a:prstGeom prst="rect">
            <a:avLst/>
          </a:prstGeom>
        </p:spPr>
      </p:pic>
      <p:pic>
        <p:nvPicPr>
          <p:cNvPr id="9" name="Image 7" descr=" "/>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639505" y="0"/>
            <a:ext cx="5309264" cy="5389248"/>
          </a:xfrm>
          <a:prstGeom prst="rect">
            <a:avLst/>
          </a:prstGeom>
        </p:spPr>
      </p:pic>
      <p:pic>
        <p:nvPicPr>
          <p:cNvPr id="10" name="Image 8"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7604400" y="0"/>
            <a:ext cx="5309264" cy="5757548"/>
          </a:xfrm>
          <a:prstGeom prst="rect">
            <a:avLst/>
          </a:prstGeom>
        </p:spPr>
      </p:pic>
      <p:pic>
        <p:nvPicPr>
          <p:cNvPr id="11" name="Image 9" descr=" "/>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5610251" y="0"/>
            <a:ext cx="5309264" cy="5757548"/>
          </a:xfrm>
          <a:prstGeom prst="rect">
            <a:avLst/>
          </a:prstGeom>
        </p:spPr>
      </p:pic>
      <p:sp>
        <p:nvSpPr>
          <p:cNvPr id="12" name="Text 0"/>
          <p:cNvSpPr/>
          <p:nvPr/>
        </p:nvSpPr>
        <p:spPr>
          <a:xfrm>
            <a:off x="1651206" y="7404100"/>
            <a:ext cx="13209651" cy="3327400"/>
          </a:xfrm>
          <a:prstGeom prst="rect">
            <a:avLst/>
          </a:prstGeom>
          <a:noFill/>
          <a:ln/>
        </p:spPr>
        <p:txBody>
          <a:bodyPr wrap="square" lIns="0" tIns="0" rIns="0" bIns="0" rtlCol="0" anchor="t"/>
          <a:lstStyle/>
          <a:p>
            <a:pPr marL="0" indent="0" algn="l">
              <a:lnSpc>
                <a:spcPts val="11520"/>
              </a:lnSpc>
              <a:buNone/>
            </a:pPr>
            <a:r>
              <a:rPr lang="en-US" sz="9600" kern="0" spc="-96" dirty="0">
                <a:solidFill>
                  <a:srgbClr val="000000">
                    <a:alpha val="100000"/>
                  </a:srgbClr>
                </a:solidFill>
                <a:latin typeface="Inter Bold" pitchFamily="34" charset="0"/>
                <a:ea typeface="Inter Bold" pitchFamily="34" charset="-122"/>
                <a:cs typeface="Inter Bold" pitchFamily="34" charset="-120"/>
              </a:rPr>
              <a:t>Blueprints for </a:t>
            </a:r>
            <a:endParaRPr lang="en-US" sz="9600" dirty="0"/>
          </a:p>
          <a:p>
            <a:pPr marL="0" indent="0" algn="l">
              <a:lnSpc>
                <a:spcPts val="11520"/>
              </a:lnSpc>
              <a:buNone/>
            </a:pPr>
            <a:r>
              <a:rPr lang="en-US" sz="9600" kern="0" spc="-96" dirty="0">
                <a:solidFill>
                  <a:srgbClr val="000000">
                    <a:alpha val="100000"/>
                  </a:srgbClr>
                </a:solidFill>
                <a:latin typeface="Inter Bold" pitchFamily="34" charset="0"/>
                <a:ea typeface="Inter Bold" pitchFamily="34" charset="-122"/>
                <a:cs typeface="Inter Bold" pitchFamily="34" charset="-120"/>
              </a:rPr>
              <a:t>The Connected World</a:t>
            </a:r>
            <a:endParaRPr lang="en-US" sz="9600" dirty="0"/>
          </a:p>
        </p:txBody>
      </p:sp>
      <p:sp>
        <p:nvSpPr>
          <p:cNvPr id="13" name="Text 1"/>
          <p:cNvSpPr/>
          <p:nvPr/>
        </p:nvSpPr>
        <p:spPr>
          <a:xfrm>
            <a:off x="1651206" y="10579100"/>
            <a:ext cx="8641313" cy="931333"/>
          </a:xfrm>
          <a:prstGeom prst="rect">
            <a:avLst/>
          </a:prstGeom>
          <a:noFill/>
          <a:ln/>
        </p:spPr>
        <p:txBody>
          <a:bodyPr wrap="square" lIns="0" tIns="0" rIns="0" bIns="0" rtlCol="0" anchor="t"/>
          <a:lstStyle/>
          <a:p>
            <a:pPr marL="0" indent="0" algn="l">
              <a:lnSpc>
                <a:spcPts val="6000"/>
              </a:lnSpc>
              <a:buNone/>
            </a:pPr>
            <a:r>
              <a:rPr lang="en-US" sz="4000" kern="0" spc="-40" dirty="0">
                <a:solidFill>
                  <a:srgbClr val="000000">
                    <a:alpha val="100000"/>
                  </a:srgbClr>
                </a:solidFill>
                <a:latin typeface="Inter Regular" pitchFamily="34" charset="0"/>
                <a:ea typeface="Inter Regular" pitchFamily="34" charset="-122"/>
                <a:cs typeface="Inter Regular" pitchFamily="34" charset="-120"/>
              </a:rPr>
              <a:t>Architecture for a Connected Future</a:t>
            </a:r>
            <a:endParaRPr lang="en-US" sz="4000" dirty="0"/>
          </a:p>
        </p:txBody>
      </p:sp>
      <p:pic>
        <p:nvPicPr>
          <p:cNvPr id="14" name="Image 10" descr=" "/>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0766257" y="12632968"/>
            <a:ext cx="273969" cy="273936"/>
          </a:xfrm>
          <a:prstGeom prst="rect">
            <a:avLst/>
          </a:prstGeom>
        </p:spPr>
      </p:pic>
      <p:pic>
        <p:nvPicPr>
          <p:cNvPr id="15" name="Image 11" descr=" "/>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1072479" y="12632968"/>
            <a:ext cx="273969" cy="273936"/>
          </a:xfrm>
          <a:prstGeom prst="rect">
            <a:avLst/>
          </a:prstGeom>
        </p:spPr>
      </p:pic>
      <p:pic>
        <p:nvPicPr>
          <p:cNvPr id="16" name="Image 12" descr=" "/>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0460163" y="12632968"/>
            <a:ext cx="273839" cy="273804"/>
          </a:xfrm>
          <a:prstGeom prst="rect">
            <a:avLst/>
          </a:prstGeom>
        </p:spPr>
      </p:pic>
      <p:sp>
        <p:nvSpPr>
          <p:cNvPr id="17" name="Text 2"/>
          <p:cNvSpPr/>
          <p:nvPr/>
        </p:nvSpPr>
        <p:spPr>
          <a:xfrm>
            <a:off x="21477809" y="12598400"/>
            <a:ext cx="1431046"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Bold" pitchFamily="34" charset="0"/>
                <a:ea typeface="Plus Jakarta Sans Bold" pitchFamily="34" charset="-122"/>
                <a:cs typeface="Plus Jakarta Sans Bold" pitchFamily="34" charset="-120"/>
              </a:rPr>
              <a:t>Metriplace</a:t>
            </a:r>
            <a:endParaRPr lang="en-US" sz="2000" dirty="0"/>
          </a:p>
        </p:txBody>
      </p:sp>
      <p:sp>
        <p:nvSpPr>
          <p:cNvPr id="18" name="Text 3"/>
          <p:cNvSpPr/>
          <p:nvPr/>
        </p:nvSpPr>
        <p:spPr>
          <a:xfrm>
            <a:off x="1651206" y="1765300"/>
            <a:ext cx="1892537" cy="558800"/>
          </a:xfrm>
          <a:prstGeom prst="rect">
            <a:avLst/>
          </a:prstGeom>
          <a:noFill/>
          <a:ln/>
        </p:spPr>
        <p:txBody>
          <a:bodyPr wrap="square" lIns="0" tIns="0" rIns="0" bIns="0" rtlCol="0" anchor="t"/>
          <a:lstStyle/>
          <a:p>
            <a:pPr marL="0" indent="0" algn="l">
              <a:lnSpc>
                <a:spcPts val="3600"/>
              </a:lnSpc>
              <a:buNone/>
            </a:pPr>
            <a:r>
              <a:rPr lang="en-US" sz="2400" kern="0" spc="-24" dirty="0">
                <a:solidFill>
                  <a:srgbClr val="000000">
                    <a:alpha val="100000"/>
                  </a:srgbClr>
                </a:solidFill>
                <a:latin typeface="Inter Regular" pitchFamily="34" charset="0"/>
                <a:ea typeface="Inter Regular" pitchFamily="34" charset="-122"/>
                <a:cs typeface="Inter Regular" pitchFamily="34" charset="-120"/>
              </a:rPr>
              <a:t>by John Doe</a:t>
            </a:r>
            <a:endParaRPr lang="en-US" sz="2400" dirty="0"/>
          </a:p>
        </p:txBody>
      </p:sp>
      <p:sp>
        <p:nvSpPr>
          <p:cNvPr id="19" name="Text 4"/>
          <p:cNvSpPr/>
          <p:nvPr/>
        </p:nvSpPr>
        <p:spPr>
          <a:xfrm>
            <a:off x="1651206" y="12484100"/>
            <a:ext cx="1481852"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Cover Page</a:t>
            </a:r>
            <a:endParaRPr lang="en-U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pic>
        <p:nvPicPr>
          <p:cNvPr id="55" name="Graphic 54">
            <a:extLst>
              <a:ext uri="{FF2B5EF4-FFF2-40B4-BE49-F238E27FC236}">
                <a16:creationId xmlns:a16="http://schemas.microsoft.com/office/drawing/2014/main" id="{6C63BD86-0B62-9973-8EB4-A5927E496F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 y="-1786"/>
            <a:ext cx="24387175" cy="13717786"/>
          </a:xfrm>
          <a:prstGeom prst="rect">
            <a:avLst/>
          </a:prstGeom>
        </p:spPr>
      </p:pic>
      <p:pic>
        <p:nvPicPr>
          <p:cNvPr id="3"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766258" y="1117740"/>
            <a:ext cx="273971" cy="273935"/>
          </a:xfrm>
          <a:prstGeom prst="rect">
            <a:avLst/>
          </a:prstGeom>
        </p:spPr>
      </p:pic>
      <p:pic>
        <p:nvPicPr>
          <p:cNvPr id="4"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072479" y="1117740"/>
            <a:ext cx="273971" cy="273935"/>
          </a:xfrm>
          <a:prstGeom prst="rect">
            <a:avLst/>
          </a:prstGeom>
        </p:spPr>
      </p:pic>
      <p:pic>
        <p:nvPicPr>
          <p:cNvPr id="5" name="Image 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460161" y="1117740"/>
            <a:ext cx="273841" cy="273805"/>
          </a:xfrm>
          <a:prstGeom prst="rect">
            <a:avLst/>
          </a:prstGeom>
        </p:spPr>
      </p:pic>
      <p:sp>
        <p:nvSpPr>
          <p:cNvPr id="6" name="Text 0"/>
          <p:cNvSpPr/>
          <p:nvPr/>
        </p:nvSpPr>
        <p:spPr>
          <a:xfrm>
            <a:off x="21477808" y="1083173"/>
            <a:ext cx="1431046"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Bold" pitchFamily="34" charset="0"/>
                <a:ea typeface="Plus Jakarta Sans Bold" pitchFamily="34" charset="-122"/>
                <a:cs typeface="Plus Jakarta Sans Bold" pitchFamily="34" charset="-120"/>
              </a:rPr>
              <a:t>Metriplace</a:t>
            </a:r>
            <a:endParaRPr lang="en-US" sz="2000" dirty="0"/>
          </a:p>
        </p:txBody>
      </p:sp>
      <p:sp>
        <p:nvSpPr>
          <p:cNvPr id="7" name="Text 1"/>
          <p:cNvSpPr/>
          <p:nvPr/>
        </p:nvSpPr>
        <p:spPr>
          <a:xfrm>
            <a:off x="1524191" y="1066800"/>
            <a:ext cx="1075401" cy="338667"/>
          </a:xfrm>
          <a:prstGeom prst="rect">
            <a:avLst/>
          </a:prstGeom>
          <a:noFill/>
          <a:ln/>
        </p:spPr>
        <p:txBody>
          <a:bodyPr wrap="square" lIns="0" tIns="0" rIns="0" bIns="0" rtlCol="0" anchor="t"/>
          <a:lstStyle/>
          <a:p>
            <a:pPr marL="0" indent="0" algn="l">
              <a:lnSpc>
                <a:spcPts val="20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Page 07</a:t>
            </a:r>
            <a:endParaRPr lang="en-US" sz="2000" dirty="0"/>
          </a:p>
        </p:txBody>
      </p:sp>
      <p:sp>
        <p:nvSpPr>
          <p:cNvPr id="8" name="Text 2"/>
          <p:cNvSpPr/>
          <p:nvPr/>
        </p:nvSpPr>
        <p:spPr>
          <a:xfrm>
            <a:off x="1524191" y="4597400"/>
            <a:ext cx="8306838" cy="2387600"/>
          </a:xfrm>
          <a:prstGeom prst="rect">
            <a:avLst/>
          </a:prstGeom>
          <a:noFill/>
          <a:ln/>
        </p:spPr>
        <p:txBody>
          <a:bodyPr wrap="square" lIns="0" tIns="0" rIns="0" bIns="0" rtlCol="0" anchor="t"/>
          <a:lstStyle/>
          <a:p>
            <a:pPr marL="0" indent="0" algn="l">
              <a:lnSpc>
                <a:spcPts val="3600"/>
              </a:lnSpc>
              <a:buNone/>
            </a:pPr>
            <a:r>
              <a:rPr lang="en-US" sz="2400" kern="0" spc="-24" dirty="0">
                <a:solidFill>
                  <a:srgbClr val="000000">
                    <a:alpha val="100000"/>
                  </a:srgbClr>
                </a:solidFill>
                <a:latin typeface="Inter Regular" pitchFamily="34" charset="0"/>
                <a:ea typeface="Inter Regular" pitchFamily="34" charset="-122"/>
                <a:cs typeface="Inter Regular" pitchFamily="34" charset="-120"/>
              </a:rPr>
              <a:t>IoT plays a pivotal role in reshaping urban infrastructure by embedding sensors and automation across key city systems. This enables real-time monitoring, predictive maintenance, and efficient service delivery across neighborhoods.</a:t>
            </a:r>
            <a:endParaRPr lang="en-US" sz="2400" dirty="0"/>
          </a:p>
        </p:txBody>
      </p:sp>
      <p:sp>
        <p:nvSpPr>
          <p:cNvPr id="9" name="Text 3"/>
          <p:cNvSpPr/>
          <p:nvPr/>
        </p:nvSpPr>
        <p:spPr>
          <a:xfrm>
            <a:off x="1524191" y="7480300"/>
            <a:ext cx="7735267" cy="1930400"/>
          </a:xfrm>
          <a:prstGeom prst="rect">
            <a:avLst/>
          </a:prstGeom>
          <a:noFill/>
          <a:ln/>
        </p:spPr>
        <p:txBody>
          <a:bodyPr wrap="square" lIns="0" tIns="0" rIns="0" bIns="0" rtlCol="0" anchor="t"/>
          <a:lstStyle/>
          <a:p>
            <a:pPr marL="0" indent="0" algn="l">
              <a:lnSpc>
                <a:spcPts val="3600"/>
              </a:lnSpc>
              <a:buNone/>
            </a:pPr>
            <a:r>
              <a:rPr lang="en-US" sz="2400" kern="0" spc="-24" dirty="0">
                <a:solidFill>
                  <a:srgbClr val="000000">
                    <a:alpha val="100000"/>
                  </a:srgbClr>
                </a:solidFill>
                <a:latin typeface="Inter Regular" pitchFamily="34" charset="0"/>
                <a:ea typeface="Inter Regular" pitchFamily="34" charset="-122"/>
                <a:cs typeface="Inter Regular" pitchFamily="34" charset="-120"/>
              </a:rPr>
              <a:t>The chart shows a progressive decrease in average commute times, from 45 minutes in 2018 to 30 minutes in 2023, reflecting the impact of smart transit systems.</a:t>
            </a:r>
            <a:endParaRPr lang="en-US" sz="2400" dirty="0"/>
          </a:p>
        </p:txBody>
      </p:sp>
      <p:sp>
        <p:nvSpPr>
          <p:cNvPr id="10" name="Text 4"/>
          <p:cNvSpPr/>
          <p:nvPr/>
        </p:nvSpPr>
        <p:spPr>
          <a:xfrm>
            <a:off x="1524191" y="2108200"/>
            <a:ext cx="8882644" cy="2048933"/>
          </a:xfrm>
          <a:prstGeom prst="rect">
            <a:avLst/>
          </a:prstGeom>
          <a:noFill/>
          <a:ln/>
        </p:spPr>
        <p:txBody>
          <a:bodyPr wrap="square" lIns="0" tIns="0" rIns="0" bIns="0" rtlCol="0" anchor="t"/>
          <a:lstStyle/>
          <a:p>
            <a:pPr marL="0" indent="0" algn="l">
              <a:lnSpc>
                <a:spcPts val="7040"/>
              </a:lnSpc>
              <a:buNone/>
            </a:pPr>
            <a:r>
              <a:rPr lang="en-US" sz="6400" dirty="0">
                <a:solidFill>
                  <a:srgbClr val="000000">
                    <a:alpha val="100000"/>
                  </a:srgbClr>
                </a:solidFill>
                <a:latin typeface="Inter Bold" pitchFamily="34" charset="0"/>
                <a:ea typeface="Inter Bold" pitchFamily="34" charset="-122"/>
                <a:cs typeface="Inter Bold" pitchFamily="34" charset="-120"/>
              </a:rPr>
              <a:t>Smart Mobility &amp;</a:t>
            </a:r>
            <a:endParaRPr lang="en-US" sz="6400" dirty="0"/>
          </a:p>
          <a:p>
            <a:pPr marL="0" indent="0" algn="l">
              <a:lnSpc>
                <a:spcPts val="7040"/>
              </a:lnSpc>
              <a:buNone/>
            </a:pPr>
            <a:r>
              <a:rPr lang="en-US" sz="6400" dirty="0">
                <a:solidFill>
                  <a:srgbClr val="000000">
                    <a:alpha val="100000"/>
                  </a:srgbClr>
                </a:solidFill>
                <a:latin typeface="Inter Bold" pitchFamily="34" charset="0"/>
                <a:ea typeface="Inter Bold" pitchFamily="34" charset="-122"/>
                <a:cs typeface="Inter Bold" pitchFamily="34" charset="-120"/>
              </a:rPr>
              <a:t>Public Transportation</a:t>
            </a:r>
            <a:endParaRPr lang="en-US" sz="6400" dirty="0"/>
          </a:p>
        </p:txBody>
      </p:sp>
      <p:pic>
        <p:nvPicPr>
          <p:cNvPr id="11" name="Image 4"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269734" y="2108200"/>
            <a:ext cx="10555019" cy="10121900"/>
          </a:xfrm>
          <a:prstGeom prst="rect">
            <a:avLst/>
          </a:prstGeom>
        </p:spPr>
      </p:pic>
      <p:sp>
        <p:nvSpPr>
          <p:cNvPr id="31" name="Text 5"/>
          <p:cNvSpPr/>
          <p:nvPr/>
        </p:nvSpPr>
        <p:spPr>
          <a:xfrm>
            <a:off x="12739692" y="12598400"/>
            <a:ext cx="1113506"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Bold" pitchFamily="34" charset="0"/>
                <a:ea typeface="Plus Jakarta Sans Bold" pitchFamily="34" charset="-122"/>
                <a:cs typeface="Plus Jakarta Sans Bold" pitchFamily="34" charset="-120"/>
              </a:rPr>
              <a:t>Timeline</a:t>
            </a:r>
            <a:endParaRPr lang="en-US" sz="2000" dirty="0"/>
          </a:p>
        </p:txBody>
      </p:sp>
      <p:sp>
        <p:nvSpPr>
          <p:cNvPr id="33" name="Text 6"/>
          <p:cNvSpPr/>
          <p:nvPr/>
        </p:nvSpPr>
        <p:spPr>
          <a:xfrm>
            <a:off x="12739692" y="2527300"/>
            <a:ext cx="2967938" cy="6434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Average Commute Time (minutes)</a:t>
            </a:r>
            <a:endParaRPr lang="en-US" sz="2000" dirty="0"/>
          </a:p>
        </p:txBody>
      </p:sp>
      <p:sp>
        <p:nvSpPr>
          <p:cNvPr id="43" name="Text 16"/>
          <p:cNvSpPr/>
          <p:nvPr/>
        </p:nvSpPr>
        <p:spPr>
          <a:xfrm>
            <a:off x="14530618" y="12598400"/>
            <a:ext cx="681652" cy="364067"/>
          </a:xfrm>
          <a:prstGeom prst="rect">
            <a:avLst/>
          </a:prstGeom>
          <a:noFill/>
          <a:ln/>
        </p:spPr>
        <p:txBody>
          <a:bodyPr wrap="square" lIns="0" tIns="0" rIns="0" bIns="0" rtlCol="0" anchor="t"/>
          <a:lstStyle/>
          <a:p>
            <a:pPr marL="0" indent="0" algn="ctr">
              <a:lnSpc>
                <a:spcPts val="22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2018</a:t>
            </a:r>
            <a:endParaRPr lang="en-US" sz="2000" dirty="0"/>
          </a:p>
        </p:txBody>
      </p:sp>
      <p:sp>
        <p:nvSpPr>
          <p:cNvPr id="44" name="Text 17"/>
          <p:cNvSpPr/>
          <p:nvPr/>
        </p:nvSpPr>
        <p:spPr>
          <a:xfrm>
            <a:off x="15932023" y="12598400"/>
            <a:ext cx="668950" cy="364067"/>
          </a:xfrm>
          <a:prstGeom prst="rect">
            <a:avLst/>
          </a:prstGeom>
          <a:noFill/>
          <a:ln/>
        </p:spPr>
        <p:txBody>
          <a:bodyPr wrap="square" lIns="0" tIns="0" rIns="0" bIns="0" rtlCol="0" anchor="t"/>
          <a:lstStyle/>
          <a:p>
            <a:pPr marL="0" indent="0" algn="ctr">
              <a:lnSpc>
                <a:spcPts val="22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2019</a:t>
            </a:r>
            <a:endParaRPr lang="en-US" sz="2000" dirty="0"/>
          </a:p>
        </p:txBody>
      </p:sp>
      <p:sp>
        <p:nvSpPr>
          <p:cNvPr id="45" name="Text 18"/>
          <p:cNvSpPr/>
          <p:nvPr/>
        </p:nvSpPr>
        <p:spPr>
          <a:xfrm>
            <a:off x="17282627" y="12598400"/>
            <a:ext cx="770563" cy="364067"/>
          </a:xfrm>
          <a:prstGeom prst="rect">
            <a:avLst/>
          </a:prstGeom>
          <a:noFill/>
          <a:ln/>
        </p:spPr>
        <p:txBody>
          <a:bodyPr wrap="square" lIns="0" tIns="0" rIns="0" bIns="0" rtlCol="0" anchor="t"/>
          <a:lstStyle/>
          <a:p>
            <a:pPr marL="0" indent="0" algn="ctr">
              <a:lnSpc>
                <a:spcPts val="22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2020</a:t>
            </a:r>
            <a:endParaRPr lang="en-US" sz="2000" dirty="0"/>
          </a:p>
        </p:txBody>
      </p:sp>
      <p:sp>
        <p:nvSpPr>
          <p:cNvPr id="46" name="Text 19"/>
          <p:cNvSpPr/>
          <p:nvPr/>
        </p:nvSpPr>
        <p:spPr>
          <a:xfrm>
            <a:off x="18760241" y="12598400"/>
            <a:ext cx="681652" cy="364067"/>
          </a:xfrm>
          <a:prstGeom prst="rect">
            <a:avLst/>
          </a:prstGeom>
          <a:noFill/>
          <a:ln/>
        </p:spPr>
        <p:txBody>
          <a:bodyPr wrap="square" lIns="0" tIns="0" rIns="0" bIns="0" rtlCol="0" anchor="t"/>
          <a:lstStyle/>
          <a:p>
            <a:pPr marL="0" indent="0" algn="ctr">
              <a:lnSpc>
                <a:spcPts val="22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2021</a:t>
            </a:r>
            <a:endParaRPr lang="en-US" sz="2000" dirty="0"/>
          </a:p>
        </p:txBody>
      </p:sp>
      <p:sp>
        <p:nvSpPr>
          <p:cNvPr id="47" name="Text 20"/>
          <p:cNvSpPr/>
          <p:nvPr/>
        </p:nvSpPr>
        <p:spPr>
          <a:xfrm>
            <a:off x="20161651" y="12598400"/>
            <a:ext cx="732458" cy="364067"/>
          </a:xfrm>
          <a:prstGeom prst="rect">
            <a:avLst/>
          </a:prstGeom>
          <a:noFill/>
          <a:ln/>
        </p:spPr>
        <p:txBody>
          <a:bodyPr wrap="square" lIns="0" tIns="0" rIns="0" bIns="0" rtlCol="0" anchor="t"/>
          <a:lstStyle/>
          <a:p>
            <a:pPr marL="0" indent="0" algn="ctr">
              <a:lnSpc>
                <a:spcPts val="22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2022</a:t>
            </a:r>
            <a:endParaRPr lang="en-US" sz="2000" dirty="0"/>
          </a:p>
        </p:txBody>
      </p:sp>
      <p:sp>
        <p:nvSpPr>
          <p:cNvPr id="48" name="Text 21"/>
          <p:cNvSpPr/>
          <p:nvPr/>
        </p:nvSpPr>
        <p:spPr>
          <a:xfrm>
            <a:off x="21588465" y="12598400"/>
            <a:ext cx="732458" cy="364067"/>
          </a:xfrm>
          <a:prstGeom prst="rect">
            <a:avLst/>
          </a:prstGeom>
          <a:noFill/>
          <a:ln/>
        </p:spPr>
        <p:txBody>
          <a:bodyPr wrap="square" lIns="0" tIns="0" rIns="0" bIns="0" rtlCol="0" anchor="t"/>
          <a:lstStyle/>
          <a:p>
            <a:pPr marL="0" indent="0" algn="ctr">
              <a:lnSpc>
                <a:spcPts val="22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2023</a:t>
            </a:r>
            <a:endParaRPr lang="en-US" sz="2000" dirty="0"/>
          </a:p>
        </p:txBody>
      </p:sp>
      <p:graphicFrame>
        <p:nvGraphicFramePr>
          <p:cNvPr id="63" name="Chart 62">
            <a:extLst>
              <a:ext uri="{FF2B5EF4-FFF2-40B4-BE49-F238E27FC236}">
                <a16:creationId xmlns:a16="http://schemas.microsoft.com/office/drawing/2014/main" id="{9331A487-0565-317A-2B13-3AF66D30702F}"/>
              </a:ext>
            </a:extLst>
          </p:cNvPr>
          <p:cNvGraphicFramePr/>
          <p:nvPr>
            <p:extLst>
              <p:ext uri="{D42A27DB-BD31-4B8C-83A1-F6EECF244321}">
                <p14:modId xmlns:p14="http://schemas.microsoft.com/office/powerpoint/2010/main" val="2883382624"/>
              </p:ext>
            </p:extLst>
          </p:nvPr>
        </p:nvGraphicFramePr>
        <p:xfrm>
          <a:off x="12928099" y="3555720"/>
          <a:ext cx="9479618" cy="8051800"/>
        </p:xfrm>
        <a:graphic>
          <a:graphicData uri="http://schemas.openxmlformats.org/drawingml/2006/chart">
            <c:chart xmlns:c="http://schemas.openxmlformats.org/drawingml/2006/chart" xmlns:r="http://schemas.openxmlformats.org/officeDocument/2006/relationships" r:id="rId13"/>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274C25E2-7041-3370-DD4D-8DEFF08EC1C8}"/>
              </a:ext>
            </a:extLst>
          </p:cNvPr>
          <p:cNvPicPr>
            <a:picLocks noGrp="1" noRot="1" noChangeAspect="1" noMove="1" noResize="1" noEditPoints="1" noAdjustHandles="1" noChangeArrowheads="1" noChangeShapeType="1" noCrop="1"/>
          </p:cNvPicPr>
          <p:nvPr/>
        </p:nvPicPr>
        <p:blipFill>
          <a:blip r:embed="rId3">
            <a:extLst>
              <a:ext uri="{96DAC541-7B7A-43D3-8B79-37D633B846F1}">
                <asvg:svgBlip xmlns:asvg="http://schemas.microsoft.com/office/drawing/2016/SVG/main" r:embed="rId4"/>
              </a:ext>
            </a:extLst>
          </a:blip>
          <a:stretch>
            <a:fillRect/>
          </a:stretch>
        </p:blipFill>
        <p:spPr>
          <a:xfrm>
            <a:off x="-127" y="-1786"/>
            <a:ext cx="24387175" cy="13717786"/>
          </a:xfrm>
          <a:prstGeom prst="rect">
            <a:avLst/>
          </a:prstGeom>
        </p:spPr>
      </p:pic>
      <p:pic>
        <p:nvPicPr>
          <p:cNvPr id="6" name="Image 4" descr=" "/>
          <p:cNvPicPr>
            <a:picLocks noGrp="1" noRot="1" noChangeAspect="1" noMove="1" noResize="1" noEditPoints="1" noAdjustHandles="1" noChangeArrowheads="1" noChangeShapeType="1" noCrop="1"/>
          </p:cNvPicPr>
          <p:nvPr/>
        </p:nvPicPr>
        <p:blipFill>
          <a:blip r:embed="rId5">
            <a:extLst>
              <a:ext uri="{96DAC541-7B7A-43D3-8B79-37D633B846F1}">
                <asvg:svgBlip xmlns:asvg="http://schemas.microsoft.com/office/drawing/2016/SVG/main" r:embed="rId6"/>
              </a:ext>
            </a:extLst>
          </a:blip>
          <a:stretch>
            <a:fillRect/>
          </a:stretch>
        </p:blipFill>
        <p:spPr>
          <a:xfrm>
            <a:off x="20766252" y="1117740"/>
            <a:ext cx="273965" cy="273935"/>
          </a:xfrm>
          <a:prstGeom prst="rect">
            <a:avLst/>
          </a:prstGeom>
        </p:spPr>
      </p:pic>
      <p:pic>
        <p:nvPicPr>
          <p:cNvPr id="7" name="Image 5" descr=" "/>
          <p:cNvPicPr>
            <a:picLocks noGrp="1" noRot="1" noChangeAspect="1" noMove="1" noResize="1" noEditPoints="1" noAdjustHandles="1" noChangeArrowheads="1" noChangeShapeType="1" noCrop="1"/>
          </p:cNvPicPr>
          <p:nvPr/>
        </p:nvPicPr>
        <p:blipFill>
          <a:blip r:embed="rId7">
            <a:extLst>
              <a:ext uri="{96DAC541-7B7A-43D3-8B79-37D633B846F1}">
                <asvg:svgBlip xmlns:asvg="http://schemas.microsoft.com/office/drawing/2016/SVG/main" r:embed="rId8"/>
              </a:ext>
            </a:extLst>
          </a:blip>
          <a:stretch>
            <a:fillRect/>
          </a:stretch>
        </p:blipFill>
        <p:spPr>
          <a:xfrm>
            <a:off x="21072479" y="1117740"/>
            <a:ext cx="273965" cy="273935"/>
          </a:xfrm>
          <a:prstGeom prst="rect">
            <a:avLst/>
          </a:prstGeom>
        </p:spPr>
      </p:pic>
      <p:pic>
        <p:nvPicPr>
          <p:cNvPr id="8" name="Image 6" descr=" "/>
          <p:cNvPicPr>
            <a:picLocks noGrp="1" noRot="1" noChangeAspect="1" noMove="1" noResize="1" noEditPoints="1" noAdjustHandles="1" noChangeArrowheads="1" noChangeShapeType="1" noCrop="1"/>
          </p:cNvPicPr>
          <p:nvPr/>
        </p:nvPicPr>
        <p:blipFill>
          <a:blip r:embed="rId9">
            <a:extLst>
              <a:ext uri="{96DAC541-7B7A-43D3-8B79-37D633B846F1}">
                <asvg:svgBlip xmlns:asvg="http://schemas.microsoft.com/office/drawing/2016/SVG/main" r:embed="rId10"/>
              </a:ext>
            </a:extLst>
          </a:blip>
          <a:stretch>
            <a:fillRect/>
          </a:stretch>
        </p:blipFill>
        <p:spPr>
          <a:xfrm>
            <a:off x="20460161" y="1117740"/>
            <a:ext cx="273841" cy="273805"/>
          </a:xfrm>
          <a:prstGeom prst="rect">
            <a:avLst/>
          </a:prstGeom>
        </p:spPr>
      </p:pic>
      <p:sp>
        <p:nvSpPr>
          <p:cNvPr id="9" name="Text 0"/>
          <p:cNvSpPr>
            <a:spLocks noGrp="1" noRot="1" noMove="1" noResize="1" noEditPoints="1" noAdjustHandles="1" noChangeArrowheads="1" noChangeShapeType="1"/>
          </p:cNvSpPr>
          <p:nvPr/>
        </p:nvSpPr>
        <p:spPr>
          <a:xfrm>
            <a:off x="21477814" y="1083173"/>
            <a:ext cx="1431046"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Bold" pitchFamily="34" charset="0"/>
                <a:ea typeface="Plus Jakarta Sans Bold" pitchFamily="34" charset="-122"/>
                <a:cs typeface="Plus Jakarta Sans Bold" pitchFamily="34" charset="-120"/>
              </a:rPr>
              <a:t>Metriplace</a:t>
            </a:r>
            <a:endParaRPr lang="en-US" sz="2000" dirty="0"/>
          </a:p>
        </p:txBody>
      </p:sp>
      <p:sp>
        <p:nvSpPr>
          <p:cNvPr id="10" name="Text 1"/>
          <p:cNvSpPr/>
          <p:nvPr/>
        </p:nvSpPr>
        <p:spPr>
          <a:xfrm>
            <a:off x="1524191" y="1066800"/>
            <a:ext cx="1100804" cy="338667"/>
          </a:xfrm>
          <a:prstGeom prst="rect">
            <a:avLst/>
          </a:prstGeom>
          <a:noFill/>
          <a:ln/>
        </p:spPr>
        <p:txBody>
          <a:bodyPr wrap="square" lIns="0" tIns="0" rIns="0" bIns="0" rtlCol="0" anchor="t"/>
          <a:lstStyle/>
          <a:p>
            <a:pPr marL="0" indent="0" algn="l">
              <a:lnSpc>
                <a:spcPts val="20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Page 08</a:t>
            </a:r>
            <a:endParaRPr lang="en-US" sz="2000" dirty="0"/>
          </a:p>
        </p:txBody>
      </p:sp>
      <p:sp>
        <p:nvSpPr>
          <p:cNvPr id="27" name="Text 10"/>
          <p:cNvSpPr/>
          <p:nvPr/>
        </p:nvSpPr>
        <p:spPr>
          <a:xfrm>
            <a:off x="1524191" y="2108200"/>
            <a:ext cx="8628612" cy="2048933"/>
          </a:xfrm>
          <a:prstGeom prst="rect">
            <a:avLst/>
          </a:prstGeom>
          <a:noFill/>
          <a:ln/>
        </p:spPr>
        <p:txBody>
          <a:bodyPr wrap="square" lIns="0" tIns="0" rIns="0" bIns="0" rtlCol="0" anchor="t"/>
          <a:lstStyle/>
          <a:p>
            <a:pPr marL="0" indent="0" algn="l">
              <a:lnSpc>
                <a:spcPts val="7040"/>
              </a:lnSpc>
              <a:buNone/>
            </a:pPr>
            <a:r>
              <a:rPr lang="en-US" sz="6400" dirty="0">
                <a:solidFill>
                  <a:srgbClr val="000000">
                    <a:alpha val="100000"/>
                  </a:srgbClr>
                </a:solidFill>
                <a:latin typeface="Inter Bold" pitchFamily="34" charset="0"/>
                <a:ea typeface="Inter Bold" pitchFamily="34" charset="-122"/>
                <a:cs typeface="Inter Bold" pitchFamily="34" charset="-120"/>
              </a:rPr>
              <a:t>Green Architecture &amp;</a:t>
            </a:r>
            <a:endParaRPr lang="en-US" sz="6400" dirty="0"/>
          </a:p>
          <a:p>
            <a:pPr marL="0" indent="0" algn="l">
              <a:lnSpc>
                <a:spcPts val="7040"/>
              </a:lnSpc>
              <a:buNone/>
            </a:pPr>
            <a:r>
              <a:rPr lang="en-US" sz="6400" dirty="0">
                <a:solidFill>
                  <a:srgbClr val="000000">
                    <a:alpha val="100000"/>
                  </a:srgbClr>
                </a:solidFill>
                <a:latin typeface="Inter Bold" pitchFamily="34" charset="0"/>
                <a:ea typeface="Inter Bold" pitchFamily="34" charset="-122"/>
                <a:cs typeface="Inter Bold" pitchFamily="34" charset="-120"/>
              </a:rPr>
              <a:t>Sustainability</a:t>
            </a:r>
            <a:endParaRPr lang="en-US" sz="6400" dirty="0"/>
          </a:p>
        </p:txBody>
      </p:sp>
      <p:sp>
        <p:nvSpPr>
          <p:cNvPr id="29" name="Text 11"/>
          <p:cNvSpPr/>
          <p:nvPr/>
        </p:nvSpPr>
        <p:spPr>
          <a:xfrm>
            <a:off x="1524191" y="4597400"/>
            <a:ext cx="8306838" cy="1473200"/>
          </a:xfrm>
          <a:prstGeom prst="rect">
            <a:avLst/>
          </a:prstGeom>
          <a:noFill/>
          <a:ln/>
        </p:spPr>
        <p:txBody>
          <a:bodyPr wrap="square" lIns="0" tIns="0" rIns="0" bIns="0" rtlCol="0" anchor="t"/>
          <a:lstStyle/>
          <a:p>
            <a:pPr marL="0" indent="0" algn="l">
              <a:lnSpc>
                <a:spcPts val="3600"/>
              </a:lnSpc>
              <a:buNone/>
            </a:pPr>
            <a:r>
              <a:rPr lang="en-US" sz="2400" kern="0" spc="-24" dirty="0">
                <a:solidFill>
                  <a:srgbClr val="000000">
                    <a:alpha val="100000"/>
                  </a:srgbClr>
                </a:solidFill>
                <a:latin typeface="Inter Regular" pitchFamily="34" charset="0"/>
                <a:ea typeface="Inter Regular" pitchFamily="34" charset="-122"/>
                <a:cs typeface="Inter Regular" pitchFamily="34" charset="-120"/>
              </a:rPr>
              <a:t>Green architecture integrates eco-conscious design and materials to create buildings that are energy-efficient, climate-resilient, and cost-effective over time.</a:t>
            </a:r>
            <a:endParaRPr lang="en-US" sz="2400" dirty="0"/>
          </a:p>
        </p:txBody>
      </p:sp>
      <p:sp>
        <p:nvSpPr>
          <p:cNvPr id="30" name="Text 12"/>
          <p:cNvSpPr/>
          <p:nvPr/>
        </p:nvSpPr>
        <p:spPr>
          <a:xfrm>
            <a:off x="1524191" y="6477000"/>
            <a:ext cx="7735267" cy="3759200"/>
          </a:xfrm>
          <a:prstGeom prst="rect">
            <a:avLst/>
          </a:prstGeom>
          <a:noFill/>
          <a:ln/>
        </p:spPr>
        <p:txBody>
          <a:bodyPr wrap="square" lIns="0" tIns="0" rIns="0" bIns="0" rtlCol="0" anchor="t"/>
          <a:lstStyle/>
          <a:p>
            <a:pPr marL="0" indent="0" algn="l">
              <a:lnSpc>
                <a:spcPts val="3600"/>
              </a:lnSpc>
              <a:buNone/>
            </a:pPr>
            <a:r>
              <a:rPr lang="en-US" sz="2400" kern="0" spc="-24" dirty="0">
                <a:solidFill>
                  <a:srgbClr val="000000">
                    <a:alpha val="100000"/>
                  </a:srgbClr>
                </a:solidFill>
                <a:latin typeface="Inter Regular" pitchFamily="34" charset="0"/>
                <a:ea typeface="Inter Regular" pitchFamily="34" charset="-122"/>
                <a:cs typeface="Inter Regular" pitchFamily="34" charset="-120"/>
              </a:rPr>
              <a:t>The pie chart highlights the energy savings contribution by building type. Commercial buildings lead due to high energy use and strong efficiency gains, followed by institutional and mixed-use types. Residential buildings contribute less but still benefit from passive and efficient design. The data shows that large-scale developments offer the highest impact for sustainable energy strategies.</a:t>
            </a:r>
            <a:endParaRPr lang="en-US" sz="2400" dirty="0"/>
          </a:p>
        </p:txBody>
      </p:sp>
      <p:sp>
        <p:nvSpPr>
          <p:cNvPr id="42" name="Oval 41">
            <a:extLst>
              <a:ext uri="{FF2B5EF4-FFF2-40B4-BE49-F238E27FC236}">
                <a16:creationId xmlns:a16="http://schemas.microsoft.com/office/drawing/2014/main" id="{DA18E939-AF4D-0C97-1805-3004669EC04A}"/>
              </a:ext>
            </a:extLst>
          </p:cNvPr>
          <p:cNvSpPr/>
          <p:nvPr/>
        </p:nvSpPr>
        <p:spPr>
          <a:xfrm>
            <a:off x="11846969" y="996658"/>
            <a:ext cx="11833646" cy="11833646"/>
          </a:xfrm>
          <a:prstGeom prst="ellipse">
            <a:avLst/>
          </a:prstGeom>
          <a:gradFill flip="none" rotWithShape="1">
            <a:gsLst>
              <a:gs pos="100000">
                <a:schemeClr val="bg1">
                  <a:lumMod val="85000"/>
                </a:schemeClr>
              </a:gs>
              <a:gs pos="1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graphicFrame>
        <p:nvGraphicFramePr>
          <p:cNvPr id="43" name="Chart 42">
            <a:extLst>
              <a:ext uri="{FF2B5EF4-FFF2-40B4-BE49-F238E27FC236}">
                <a16:creationId xmlns:a16="http://schemas.microsoft.com/office/drawing/2014/main" id="{28E9B7D4-66EF-574E-91D2-AA9DDB022E1C}"/>
              </a:ext>
            </a:extLst>
          </p:cNvPr>
          <p:cNvGraphicFramePr/>
          <p:nvPr>
            <p:extLst>
              <p:ext uri="{D42A27DB-BD31-4B8C-83A1-F6EECF244321}">
                <p14:modId xmlns:p14="http://schemas.microsoft.com/office/powerpoint/2010/main" val="1222190397"/>
              </p:ext>
            </p:extLst>
          </p:nvPr>
        </p:nvGraphicFramePr>
        <p:xfrm>
          <a:off x="9653249" y="1510207"/>
          <a:ext cx="16258117" cy="10838744"/>
        </p:xfrm>
        <a:graphic>
          <a:graphicData uri="http://schemas.openxmlformats.org/drawingml/2006/chart">
            <c:chart xmlns:c="http://schemas.openxmlformats.org/drawingml/2006/chart" xmlns:r="http://schemas.openxmlformats.org/officeDocument/2006/relationships" r:id="rId11"/>
          </a:graphicData>
        </a:graphic>
      </p:graphicFrame>
      <p:sp>
        <p:nvSpPr>
          <p:cNvPr id="45" name="Oval 44">
            <a:extLst>
              <a:ext uri="{FF2B5EF4-FFF2-40B4-BE49-F238E27FC236}">
                <a16:creationId xmlns:a16="http://schemas.microsoft.com/office/drawing/2014/main" id="{B3F398E1-913E-A328-2588-6A4D4B382290}"/>
              </a:ext>
            </a:extLst>
          </p:cNvPr>
          <p:cNvSpPr/>
          <p:nvPr/>
        </p:nvSpPr>
        <p:spPr>
          <a:xfrm>
            <a:off x="15950049" y="5076292"/>
            <a:ext cx="3768166" cy="3768166"/>
          </a:xfrm>
          <a:prstGeom prst="ellipse">
            <a:avLst/>
          </a:prstGeom>
          <a:gradFill flip="none" rotWithShape="1">
            <a:gsLst>
              <a:gs pos="0">
                <a:srgbClr val="6F00FF">
                  <a:alpha val="0"/>
                </a:srgbClr>
              </a:gs>
              <a:gs pos="100000">
                <a:schemeClr val="bg1"/>
              </a:gs>
            </a:gsLst>
            <a:path path="circle">
              <a:fillToRect l="50000" t="50000" r="50000" b="50000"/>
            </a:path>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sz="1200"/>
          </a:p>
        </p:txBody>
      </p:sp>
      <p:sp>
        <p:nvSpPr>
          <p:cNvPr id="44" name="Oval 43">
            <a:extLst>
              <a:ext uri="{FF2B5EF4-FFF2-40B4-BE49-F238E27FC236}">
                <a16:creationId xmlns:a16="http://schemas.microsoft.com/office/drawing/2014/main" id="{4103B807-AF40-B3B6-43E8-49FBD947506C}"/>
              </a:ext>
            </a:extLst>
          </p:cNvPr>
          <p:cNvSpPr/>
          <p:nvPr/>
        </p:nvSpPr>
        <p:spPr>
          <a:xfrm>
            <a:off x="16544921" y="5718056"/>
            <a:ext cx="2508082" cy="2508082"/>
          </a:xfrm>
          <a:prstGeom prst="ellipse">
            <a:avLst/>
          </a:prstGeom>
          <a:solidFill>
            <a:schemeClr val="bg1"/>
          </a:solidFill>
          <a:ln>
            <a:noFill/>
          </a:ln>
          <a:effectLst>
            <a:innerShdw blurRad="63500" dist="50800" dir="189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graphicFrame>
        <p:nvGraphicFramePr>
          <p:cNvPr id="41" name="Chart 40">
            <a:extLst>
              <a:ext uri="{FF2B5EF4-FFF2-40B4-BE49-F238E27FC236}">
                <a16:creationId xmlns:a16="http://schemas.microsoft.com/office/drawing/2014/main" id="{B05E4817-3379-261E-5E16-E5D61872AAF8}"/>
              </a:ext>
            </a:extLst>
          </p:cNvPr>
          <p:cNvGraphicFramePr/>
          <p:nvPr>
            <p:extLst>
              <p:ext uri="{D42A27DB-BD31-4B8C-83A1-F6EECF244321}">
                <p14:modId xmlns:p14="http://schemas.microsoft.com/office/powerpoint/2010/main" val="4089815874"/>
              </p:ext>
            </p:extLst>
          </p:nvPr>
        </p:nvGraphicFramePr>
        <p:xfrm>
          <a:off x="9630056" y="1522232"/>
          <a:ext cx="16258117" cy="10838744"/>
        </p:xfrm>
        <a:graphic>
          <a:graphicData uri="http://schemas.openxmlformats.org/drawingml/2006/chart">
            <c:chart xmlns:c="http://schemas.openxmlformats.org/drawingml/2006/chart" xmlns:r="http://schemas.openxmlformats.org/officeDocument/2006/relationships" r:id="rId12"/>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pic>
        <p:nvPicPr>
          <p:cNvPr id="27" name="Graphic 26">
            <a:extLst>
              <a:ext uri="{FF2B5EF4-FFF2-40B4-BE49-F238E27FC236}">
                <a16:creationId xmlns:a16="http://schemas.microsoft.com/office/drawing/2014/main" id="{6E883F1F-095F-85B3-9E9B-9D7964328D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328"/>
            <a:ext cx="24387176" cy="13717787"/>
          </a:xfrm>
          <a:prstGeom prst="rect">
            <a:avLst/>
          </a:prstGeom>
        </p:spPr>
      </p:pic>
      <p:pic>
        <p:nvPicPr>
          <p:cNvPr id="3"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65836" y="4337419"/>
            <a:ext cx="5256473" cy="7829181"/>
          </a:xfrm>
          <a:prstGeom prst="rect">
            <a:avLst/>
          </a:prstGeom>
        </p:spPr>
      </p:pic>
      <p:pic>
        <p:nvPicPr>
          <p:cNvPr id="4"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605641" y="4337419"/>
            <a:ext cx="5256473" cy="7829181"/>
          </a:xfrm>
          <a:prstGeom prst="rect">
            <a:avLst/>
          </a:prstGeom>
        </p:spPr>
      </p:pic>
      <p:pic>
        <p:nvPicPr>
          <p:cNvPr id="5" name="Image 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774394" y="4343400"/>
            <a:ext cx="5233277" cy="7823200"/>
          </a:xfrm>
          <a:prstGeom prst="rect">
            <a:avLst/>
          </a:prstGeom>
        </p:spPr>
      </p:pic>
      <p:pic>
        <p:nvPicPr>
          <p:cNvPr id="6" name="Image 4"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7614199" y="4343400"/>
            <a:ext cx="5233277" cy="7823200"/>
          </a:xfrm>
          <a:prstGeom prst="rect">
            <a:avLst/>
          </a:prstGeom>
        </p:spPr>
      </p:pic>
      <p:pic>
        <p:nvPicPr>
          <p:cNvPr id="7" name="Image 5"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766252" y="1117740"/>
            <a:ext cx="273965" cy="273935"/>
          </a:xfrm>
          <a:prstGeom prst="rect">
            <a:avLst/>
          </a:prstGeom>
        </p:spPr>
      </p:pic>
      <p:pic>
        <p:nvPicPr>
          <p:cNvPr id="8" name="Image 6" descr=" "/>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1072479" y="1117740"/>
            <a:ext cx="273965" cy="273935"/>
          </a:xfrm>
          <a:prstGeom prst="rect">
            <a:avLst/>
          </a:prstGeom>
        </p:spPr>
      </p:pic>
      <p:pic>
        <p:nvPicPr>
          <p:cNvPr id="9" name="Image 7"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0460161" y="1117740"/>
            <a:ext cx="273841" cy="273805"/>
          </a:xfrm>
          <a:prstGeom prst="rect">
            <a:avLst/>
          </a:prstGeom>
        </p:spPr>
      </p:pic>
      <p:sp>
        <p:nvSpPr>
          <p:cNvPr id="10" name="Text 0"/>
          <p:cNvSpPr/>
          <p:nvPr/>
        </p:nvSpPr>
        <p:spPr>
          <a:xfrm>
            <a:off x="21477814" y="1083173"/>
            <a:ext cx="1431046" cy="364067"/>
          </a:xfrm>
          <a:prstGeom prst="rect">
            <a:avLst/>
          </a:prstGeom>
          <a:noFill/>
          <a:ln/>
        </p:spPr>
        <p:txBody>
          <a:bodyPr wrap="square" lIns="0" tIns="0" rIns="0" bIns="0" rtlCol="0" anchor="t"/>
          <a:lstStyle/>
          <a:p>
            <a:pPr marL="0" indent="0" algn="l">
              <a:lnSpc>
                <a:spcPts val="2200"/>
              </a:lnSpc>
              <a:buNone/>
            </a:pPr>
            <a:r>
              <a:rPr lang="en-US" sz="2000" dirty="0">
                <a:solidFill>
                  <a:srgbClr val="FFFFFF">
                    <a:alpha val="100000"/>
                  </a:srgbClr>
                </a:solidFill>
                <a:latin typeface="Plus Jakarta Sans Bold" pitchFamily="34" charset="0"/>
                <a:ea typeface="Plus Jakarta Sans Bold" pitchFamily="34" charset="-122"/>
                <a:cs typeface="Plus Jakarta Sans Bold" pitchFamily="34" charset="-120"/>
              </a:rPr>
              <a:t>Metriplace</a:t>
            </a:r>
            <a:endParaRPr lang="en-US" sz="2000" dirty="0"/>
          </a:p>
        </p:txBody>
      </p:sp>
      <p:sp>
        <p:nvSpPr>
          <p:cNvPr id="11" name="Text 1"/>
          <p:cNvSpPr/>
          <p:nvPr/>
        </p:nvSpPr>
        <p:spPr>
          <a:xfrm>
            <a:off x="1524191" y="1066800"/>
            <a:ext cx="1100804" cy="338667"/>
          </a:xfrm>
          <a:prstGeom prst="rect">
            <a:avLst/>
          </a:prstGeom>
          <a:noFill/>
          <a:ln/>
        </p:spPr>
        <p:txBody>
          <a:bodyPr wrap="square" lIns="0" tIns="0" rIns="0" bIns="0" rtlCol="0" anchor="t"/>
          <a:lstStyle/>
          <a:p>
            <a:pPr marL="0" indent="0" algn="l">
              <a:lnSpc>
                <a:spcPts val="2000"/>
              </a:lnSpc>
              <a:buNone/>
            </a:pPr>
            <a:r>
              <a:rPr lang="en-US" sz="2000" dirty="0">
                <a:solidFill>
                  <a:srgbClr val="FFFFFF">
                    <a:alpha val="100000"/>
                  </a:srgbClr>
                </a:solidFill>
                <a:latin typeface="Plus Jakarta Sans Regular" pitchFamily="34" charset="0"/>
                <a:ea typeface="Plus Jakarta Sans Regular" pitchFamily="34" charset="-122"/>
                <a:cs typeface="Plus Jakarta Sans Regular" pitchFamily="34" charset="-120"/>
              </a:rPr>
              <a:t>Page 09</a:t>
            </a:r>
            <a:endParaRPr lang="en-US" sz="2000" dirty="0"/>
          </a:p>
        </p:txBody>
      </p:sp>
      <p:sp>
        <p:nvSpPr>
          <p:cNvPr id="12" name="Text 2"/>
          <p:cNvSpPr/>
          <p:nvPr/>
        </p:nvSpPr>
        <p:spPr>
          <a:xfrm>
            <a:off x="1524191" y="2108200"/>
            <a:ext cx="8120548" cy="1159933"/>
          </a:xfrm>
          <a:prstGeom prst="rect">
            <a:avLst/>
          </a:prstGeom>
          <a:noFill/>
          <a:ln/>
        </p:spPr>
        <p:txBody>
          <a:bodyPr wrap="square" lIns="0" tIns="0" rIns="0" bIns="0" rtlCol="0" anchor="t"/>
          <a:lstStyle/>
          <a:p>
            <a:pPr marL="0" indent="0" algn="l">
              <a:lnSpc>
                <a:spcPts val="7040"/>
              </a:lnSpc>
              <a:buNone/>
            </a:pPr>
            <a:r>
              <a:rPr lang="en-US" sz="6400" dirty="0">
                <a:solidFill>
                  <a:srgbClr val="FFFFFF">
                    <a:alpha val="100000"/>
                  </a:srgbClr>
                </a:solidFill>
                <a:latin typeface="Inter Bold" pitchFamily="34" charset="0"/>
                <a:ea typeface="Inter Bold" pitchFamily="34" charset="-122"/>
                <a:cs typeface="Inter Bold" pitchFamily="34" charset="-120"/>
              </a:rPr>
              <a:t>Smart Public Safety</a:t>
            </a:r>
            <a:endParaRPr lang="en-US" sz="6400" dirty="0"/>
          </a:p>
        </p:txBody>
      </p:sp>
      <p:sp>
        <p:nvSpPr>
          <p:cNvPr id="13" name="Text 3"/>
          <p:cNvSpPr/>
          <p:nvPr/>
        </p:nvSpPr>
        <p:spPr>
          <a:xfrm>
            <a:off x="1524191" y="3543300"/>
            <a:ext cx="8306838" cy="3759200"/>
          </a:xfrm>
          <a:prstGeom prst="rect">
            <a:avLst/>
          </a:prstGeom>
          <a:noFill/>
          <a:ln/>
        </p:spPr>
        <p:txBody>
          <a:bodyPr wrap="square" lIns="0" tIns="0" rIns="0" bIns="0" rtlCol="0" anchor="t"/>
          <a:lstStyle/>
          <a:p>
            <a:pPr marL="0" indent="0" algn="l">
              <a:lnSpc>
                <a:spcPts val="3600"/>
              </a:lnSpc>
              <a:buNone/>
            </a:pPr>
            <a:r>
              <a:rPr lang="en-US" sz="2400" kern="0" spc="-24" dirty="0">
                <a:solidFill>
                  <a:srgbClr val="FFFFFF">
                    <a:alpha val="100000"/>
                  </a:srgbClr>
                </a:solidFill>
                <a:latin typeface="Inter Regular" pitchFamily="34" charset="0"/>
                <a:ea typeface="Inter Regular" pitchFamily="34" charset="-122"/>
                <a:cs typeface="Inter Regular" pitchFamily="34" charset="-120"/>
              </a:rPr>
              <a:t>Smart public safety systems enhance urban resilience by enabling faster emergency response, real-time threat detection, and automated alerts. Smart surveillance, equipped with AI and analytics, helps reduce crime by acting as a visible deterrent, identifying suspicious behavior instantly, and alerting authorities before incidents escalate—turning cities from reactive to proactive in managing safety.</a:t>
            </a:r>
            <a:endParaRPr lang="en-US" sz="2400" dirty="0"/>
          </a:p>
        </p:txBody>
      </p:sp>
      <p:pic>
        <p:nvPicPr>
          <p:cNvPr id="14" name="Image 8" descr=" "/>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653206" y="7861300"/>
            <a:ext cx="5207651" cy="4305300"/>
          </a:xfrm>
          <a:prstGeom prst="rect">
            <a:avLst/>
          </a:prstGeom>
        </p:spPr>
      </p:pic>
      <p:sp>
        <p:nvSpPr>
          <p:cNvPr id="15" name="Text 4"/>
          <p:cNvSpPr/>
          <p:nvPr/>
        </p:nvSpPr>
        <p:spPr>
          <a:xfrm>
            <a:off x="10097762" y="8280400"/>
            <a:ext cx="2066125" cy="364067"/>
          </a:xfrm>
          <a:prstGeom prst="rect">
            <a:avLst/>
          </a:prstGeom>
          <a:noFill/>
          <a:ln/>
        </p:spPr>
        <p:txBody>
          <a:bodyPr wrap="square" lIns="0" tIns="0" rIns="0" bIns="0" rtlCol="0" anchor="t"/>
          <a:lstStyle/>
          <a:p>
            <a:pPr marL="0" indent="0" algn="l">
              <a:lnSpc>
                <a:spcPts val="2200"/>
              </a:lnSpc>
              <a:buNone/>
            </a:pPr>
            <a:r>
              <a:rPr lang="en-US" sz="2000" dirty="0">
                <a:solidFill>
                  <a:srgbClr val="FFFFFF">
                    <a:alpha val="100000"/>
                  </a:srgbClr>
                </a:solidFill>
                <a:latin typeface="Plus Jakarta Sans Regular" pitchFamily="34" charset="0"/>
                <a:ea typeface="Plus Jakarta Sans Regular" pitchFamily="34" charset="-122"/>
                <a:cs typeface="Plus Jakarta Sans Regular" pitchFamily="34" charset="-120"/>
              </a:rPr>
              <a:t>Crime Rate After</a:t>
            </a:r>
            <a:endParaRPr lang="en-US" sz="2000" dirty="0"/>
          </a:p>
        </p:txBody>
      </p:sp>
      <p:sp>
        <p:nvSpPr>
          <p:cNvPr id="16" name="Text 5"/>
          <p:cNvSpPr/>
          <p:nvPr/>
        </p:nvSpPr>
        <p:spPr>
          <a:xfrm>
            <a:off x="10097762" y="8737600"/>
            <a:ext cx="2036488" cy="1159933"/>
          </a:xfrm>
          <a:prstGeom prst="rect">
            <a:avLst/>
          </a:prstGeom>
          <a:noFill/>
          <a:ln/>
        </p:spPr>
        <p:txBody>
          <a:bodyPr wrap="square" lIns="0" tIns="0" rIns="0" bIns="0" rtlCol="0" anchor="t"/>
          <a:lstStyle/>
          <a:p>
            <a:pPr marL="0" indent="0" algn="l">
              <a:lnSpc>
                <a:spcPts val="7040"/>
              </a:lnSpc>
              <a:buNone/>
            </a:pPr>
            <a:r>
              <a:rPr lang="en-US" sz="6400" dirty="0">
                <a:solidFill>
                  <a:srgbClr val="FFFFFF">
                    <a:alpha val="100000"/>
                  </a:srgbClr>
                </a:solidFill>
                <a:latin typeface="Inter Bold" pitchFamily="34" charset="0"/>
                <a:ea typeface="Inter Bold" pitchFamily="34" charset="-122"/>
                <a:cs typeface="Inter Bold" pitchFamily="34" charset="-120"/>
              </a:rPr>
              <a:t>65%</a:t>
            </a:r>
            <a:endParaRPr lang="en-US" sz="6400" dirty="0"/>
          </a:p>
        </p:txBody>
      </p:sp>
      <p:sp>
        <p:nvSpPr>
          <p:cNvPr id="17" name="Text 6"/>
          <p:cNvSpPr/>
          <p:nvPr/>
        </p:nvSpPr>
        <p:spPr>
          <a:xfrm>
            <a:off x="19026978" y="12471400"/>
            <a:ext cx="1265925" cy="364067"/>
          </a:xfrm>
          <a:prstGeom prst="rect">
            <a:avLst/>
          </a:prstGeom>
          <a:noFill/>
          <a:ln/>
        </p:spPr>
        <p:txBody>
          <a:bodyPr wrap="square" lIns="0" tIns="0" rIns="0" bIns="0" rtlCol="0" anchor="t"/>
          <a:lstStyle/>
          <a:p>
            <a:pPr marL="0" indent="0" algn="l">
              <a:lnSpc>
                <a:spcPts val="2200"/>
              </a:lnSpc>
              <a:buNone/>
            </a:pPr>
            <a:r>
              <a:rPr lang="en-US" sz="2000" dirty="0">
                <a:solidFill>
                  <a:srgbClr val="FFFFFF">
                    <a:alpha val="100000"/>
                  </a:srgbClr>
                </a:solidFill>
                <a:latin typeface="Plus Jakarta Sans Regular" pitchFamily="34" charset="0"/>
                <a:ea typeface="Plus Jakarta Sans Regular" pitchFamily="34" charset="-122"/>
                <a:cs typeface="Plus Jakarta Sans Regular" pitchFamily="34" charset="-120"/>
              </a:rPr>
              <a:t>Metroville</a:t>
            </a:r>
            <a:endParaRPr lang="en-US" sz="2000" dirty="0"/>
          </a:p>
        </p:txBody>
      </p:sp>
      <p:sp>
        <p:nvSpPr>
          <p:cNvPr id="18" name="Text 7"/>
          <p:cNvSpPr/>
          <p:nvPr/>
        </p:nvSpPr>
        <p:spPr>
          <a:xfrm>
            <a:off x="12151185" y="12471400"/>
            <a:ext cx="1367538" cy="364067"/>
          </a:xfrm>
          <a:prstGeom prst="rect">
            <a:avLst/>
          </a:prstGeom>
          <a:noFill/>
          <a:ln/>
        </p:spPr>
        <p:txBody>
          <a:bodyPr wrap="square" lIns="0" tIns="0" rIns="0" bIns="0" rtlCol="0" anchor="t"/>
          <a:lstStyle/>
          <a:p>
            <a:pPr marL="0" indent="0" algn="ctr">
              <a:lnSpc>
                <a:spcPts val="2200"/>
              </a:lnSpc>
              <a:buNone/>
            </a:pPr>
            <a:r>
              <a:rPr lang="en-US" sz="2000" dirty="0">
                <a:solidFill>
                  <a:srgbClr val="FFFFFF">
                    <a:alpha val="100000"/>
                  </a:srgbClr>
                </a:solidFill>
                <a:latin typeface="Plus Jakarta Sans Regular" pitchFamily="34" charset="0"/>
                <a:ea typeface="Plus Jakarta Sans Regular" pitchFamily="34" charset="-122"/>
                <a:cs typeface="Plus Jakarta Sans Regular" pitchFamily="34" charset="-120"/>
              </a:rPr>
              <a:t>Greenport</a:t>
            </a:r>
            <a:endParaRPr lang="en-US" sz="2000" dirty="0"/>
          </a:p>
        </p:txBody>
      </p:sp>
      <p:sp>
        <p:nvSpPr>
          <p:cNvPr id="19" name="Text 8"/>
          <p:cNvSpPr/>
          <p:nvPr/>
        </p:nvSpPr>
        <p:spPr>
          <a:xfrm>
            <a:off x="18074359" y="4699000"/>
            <a:ext cx="2294753"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75000"/>
                  </a:srgbClr>
                </a:solidFill>
                <a:latin typeface="Plus Jakarta Sans Regular" pitchFamily="34" charset="0"/>
                <a:ea typeface="Plus Jakarta Sans Regular" pitchFamily="34" charset="-122"/>
                <a:cs typeface="Plus Jakarta Sans Regular" pitchFamily="34" charset="-120"/>
              </a:rPr>
              <a:t>Crime Rate Before</a:t>
            </a:r>
            <a:endParaRPr lang="en-US" sz="2000" dirty="0"/>
          </a:p>
        </p:txBody>
      </p:sp>
      <p:sp>
        <p:nvSpPr>
          <p:cNvPr id="20" name="Text 9"/>
          <p:cNvSpPr/>
          <p:nvPr/>
        </p:nvSpPr>
        <p:spPr>
          <a:xfrm>
            <a:off x="18074359" y="5156200"/>
            <a:ext cx="2493745" cy="1159933"/>
          </a:xfrm>
          <a:prstGeom prst="rect">
            <a:avLst/>
          </a:prstGeom>
          <a:noFill/>
          <a:ln/>
        </p:spPr>
        <p:txBody>
          <a:bodyPr wrap="square" lIns="0" tIns="0" rIns="0" bIns="0" rtlCol="0" anchor="t"/>
          <a:lstStyle/>
          <a:p>
            <a:pPr marL="0" indent="0" algn="l">
              <a:lnSpc>
                <a:spcPts val="7040"/>
              </a:lnSpc>
              <a:buNone/>
            </a:pPr>
            <a:r>
              <a:rPr lang="en-US" sz="6400" dirty="0">
                <a:solidFill>
                  <a:srgbClr val="000000">
                    <a:alpha val="75000"/>
                  </a:srgbClr>
                </a:solidFill>
                <a:latin typeface="Inter Bold" pitchFamily="34" charset="0"/>
                <a:ea typeface="Inter Bold" pitchFamily="34" charset="-122"/>
                <a:cs typeface="Inter Bold" pitchFamily="34" charset="-120"/>
              </a:rPr>
              <a:t>100%</a:t>
            </a:r>
            <a:endParaRPr lang="en-US" sz="6400" dirty="0"/>
          </a:p>
        </p:txBody>
      </p:sp>
      <p:sp>
        <p:nvSpPr>
          <p:cNvPr id="21" name="Text 10"/>
          <p:cNvSpPr/>
          <p:nvPr/>
        </p:nvSpPr>
        <p:spPr>
          <a:xfrm>
            <a:off x="11291711" y="4699000"/>
            <a:ext cx="2294753"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75000"/>
                  </a:srgbClr>
                </a:solidFill>
                <a:latin typeface="Plus Jakarta Sans Regular" pitchFamily="34" charset="0"/>
                <a:ea typeface="Plus Jakarta Sans Regular" pitchFamily="34" charset="-122"/>
                <a:cs typeface="Plus Jakarta Sans Regular" pitchFamily="34" charset="-120"/>
              </a:rPr>
              <a:t>Crime Rate Before</a:t>
            </a:r>
            <a:endParaRPr lang="en-US" sz="2000" dirty="0"/>
          </a:p>
        </p:txBody>
      </p:sp>
      <p:sp>
        <p:nvSpPr>
          <p:cNvPr id="22" name="Text 11"/>
          <p:cNvSpPr/>
          <p:nvPr/>
        </p:nvSpPr>
        <p:spPr>
          <a:xfrm>
            <a:off x="11291711" y="5156200"/>
            <a:ext cx="2493745" cy="1159933"/>
          </a:xfrm>
          <a:prstGeom prst="rect">
            <a:avLst/>
          </a:prstGeom>
          <a:noFill/>
          <a:ln/>
        </p:spPr>
        <p:txBody>
          <a:bodyPr wrap="square" lIns="0" tIns="0" rIns="0" bIns="0" rtlCol="0" anchor="t"/>
          <a:lstStyle/>
          <a:p>
            <a:pPr marL="0" indent="0" algn="l">
              <a:lnSpc>
                <a:spcPts val="7040"/>
              </a:lnSpc>
              <a:buNone/>
            </a:pPr>
            <a:r>
              <a:rPr lang="en-US" sz="6400" dirty="0">
                <a:solidFill>
                  <a:srgbClr val="000000">
                    <a:alpha val="75000"/>
                  </a:srgbClr>
                </a:solidFill>
                <a:latin typeface="Inter Bold" pitchFamily="34" charset="0"/>
                <a:ea typeface="Inter Bold" pitchFamily="34" charset="-122"/>
                <a:cs typeface="Inter Bold" pitchFamily="34" charset="-120"/>
              </a:rPr>
              <a:t>100%</a:t>
            </a:r>
            <a:endParaRPr lang="en-US" sz="6400" dirty="0"/>
          </a:p>
        </p:txBody>
      </p:sp>
      <p:pic>
        <p:nvPicPr>
          <p:cNvPr id="23" name="Image 9" descr=" "/>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6435854" y="7086600"/>
            <a:ext cx="5207651" cy="5080000"/>
          </a:xfrm>
          <a:prstGeom prst="rect">
            <a:avLst/>
          </a:prstGeom>
        </p:spPr>
      </p:pic>
      <p:sp>
        <p:nvSpPr>
          <p:cNvPr id="24" name="Text 12"/>
          <p:cNvSpPr/>
          <p:nvPr/>
        </p:nvSpPr>
        <p:spPr>
          <a:xfrm>
            <a:off x="16880410" y="7581900"/>
            <a:ext cx="2066125" cy="364067"/>
          </a:xfrm>
          <a:prstGeom prst="rect">
            <a:avLst/>
          </a:prstGeom>
          <a:noFill/>
          <a:ln/>
        </p:spPr>
        <p:txBody>
          <a:bodyPr wrap="square" lIns="0" tIns="0" rIns="0" bIns="0" rtlCol="0" anchor="t"/>
          <a:lstStyle/>
          <a:p>
            <a:pPr marL="0" indent="0" algn="l">
              <a:lnSpc>
                <a:spcPts val="2200"/>
              </a:lnSpc>
              <a:buNone/>
            </a:pPr>
            <a:r>
              <a:rPr lang="en-US" sz="2000" dirty="0">
                <a:solidFill>
                  <a:srgbClr val="FFFFFF">
                    <a:alpha val="100000"/>
                  </a:srgbClr>
                </a:solidFill>
                <a:latin typeface="Plus Jakarta Sans Regular" pitchFamily="34" charset="0"/>
                <a:ea typeface="Plus Jakarta Sans Regular" pitchFamily="34" charset="-122"/>
                <a:cs typeface="Plus Jakarta Sans Regular" pitchFamily="34" charset="-120"/>
              </a:rPr>
              <a:t>Crime Rate After</a:t>
            </a:r>
            <a:endParaRPr lang="en-US" sz="2000" dirty="0"/>
          </a:p>
        </p:txBody>
      </p:sp>
      <p:sp>
        <p:nvSpPr>
          <p:cNvPr id="25" name="Text 13"/>
          <p:cNvSpPr/>
          <p:nvPr/>
        </p:nvSpPr>
        <p:spPr>
          <a:xfrm>
            <a:off x="16880410" y="8039100"/>
            <a:ext cx="2011085" cy="1159933"/>
          </a:xfrm>
          <a:prstGeom prst="rect">
            <a:avLst/>
          </a:prstGeom>
          <a:noFill/>
          <a:ln/>
        </p:spPr>
        <p:txBody>
          <a:bodyPr wrap="square" lIns="0" tIns="0" rIns="0" bIns="0" rtlCol="0" anchor="t"/>
          <a:lstStyle/>
          <a:p>
            <a:pPr marL="0" indent="0" algn="l">
              <a:lnSpc>
                <a:spcPts val="7040"/>
              </a:lnSpc>
              <a:buNone/>
            </a:pPr>
            <a:r>
              <a:rPr lang="en-US" sz="6400" dirty="0">
                <a:solidFill>
                  <a:srgbClr val="FFFFFF">
                    <a:alpha val="100000"/>
                  </a:srgbClr>
                </a:solidFill>
                <a:latin typeface="Inter Bold" pitchFamily="34" charset="0"/>
                <a:ea typeface="Inter Bold" pitchFamily="34" charset="-122"/>
                <a:cs typeface="Inter Bold" pitchFamily="34" charset="-120"/>
              </a:rPr>
              <a:t>70%</a:t>
            </a:r>
            <a:endParaRPr lang="en-US" sz="6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pic>
        <p:nvPicPr>
          <p:cNvPr id="73" name="Graphic 72">
            <a:extLst>
              <a:ext uri="{FF2B5EF4-FFF2-40B4-BE49-F238E27FC236}">
                <a16:creationId xmlns:a16="http://schemas.microsoft.com/office/drawing/2014/main" id="{61D47CA9-AA87-80B0-374E-7A4E912F4E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328"/>
            <a:ext cx="24387176" cy="13717787"/>
          </a:xfrm>
          <a:prstGeom prst="rect">
            <a:avLst/>
          </a:prstGeom>
        </p:spPr>
      </p:pic>
      <p:pic>
        <p:nvPicPr>
          <p:cNvPr id="3"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36892" y="4724400"/>
            <a:ext cx="10770946" cy="7162800"/>
          </a:xfrm>
          <a:prstGeom prst="rect">
            <a:avLst/>
          </a:prstGeom>
        </p:spPr>
      </p:pic>
      <p:pic>
        <p:nvPicPr>
          <p:cNvPr id="4"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766257" y="1117740"/>
            <a:ext cx="273969" cy="273937"/>
          </a:xfrm>
          <a:prstGeom prst="rect">
            <a:avLst/>
          </a:prstGeom>
        </p:spPr>
      </p:pic>
      <p:pic>
        <p:nvPicPr>
          <p:cNvPr id="5" name="Image 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072479" y="1117740"/>
            <a:ext cx="273969" cy="273937"/>
          </a:xfrm>
          <a:prstGeom prst="rect">
            <a:avLst/>
          </a:prstGeom>
        </p:spPr>
      </p:pic>
      <p:pic>
        <p:nvPicPr>
          <p:cNvPr id="6" name="Image 4"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0460163" y="1117740"/>
            <a:ext cx="273839" cy="273803"/>
          </a:xfrm>
          <a:prstGeom prst="rect">
            <a:avLst/>
          </a:prstGeom>
        </p:spPr>
      </p:pic>
      <p:sp>
        <p:nvSpPr>
          <p:cNvPr id="7" name="Text 0"/>
          <p:cNvSpPr/>
          <p:nvPr/>
        </p:nvSpPr>
        <p:spPr>
          <a:xfrm>
            <a:off x="21477809" y="1083174"/>
            <a:ext cx="1431046" cy="364067"/>
          </a:xfrm>
          <a:prstGeom prst="rect">
            <a:avLst/>
          </a:prstGeom>
          <a:noFill/>
          <a:ln/>
        </p:spPr>
        <p:txBody>
          <a:bodyPr wrap="square" lIns="0" tIns="0" rIns="0" bIns="0" rtlCol="0" anchor="t"/>
          <a:lstStyle/>
          <a:p>
            <a:pPr marL="0" indent="0" algn="l">
              <a:lnSpc>
                <a:spcPts val="2200"/>
              </a:lnSpc>
              <a:buNone/>
            </a:pPr>
            <a:r>
              <a:rPr lang="en-US" sz="2000" dirty="0">
                <a:solidFill>
                  <a:srgbClr val="FFFFFF">
                    <a:alpha val="100000"/>
                  </a:srgbClr>
                </a:solidFill>
                <a:latin typeface="Plus Jakarta Sans Bold" pitchFamily="34" charset="0"/>
                <a:ea typeface="Plus Jakarta Sans Bold" pitchFamily="34" charset="-122"/>
                <a:cs typeface="Plus Jakarta Sans Bold" pitchFamily="34" charset="-120"/>
              </a:rPr>
              <a:t>Metriplace</a:t>
            </a:r>
            <a:endParaRPr lang="en-US" sz="2000" dirty="0"/>
          </a:p>
        </p:txBody>
      </p:sp>
      <p:sp>
        <p:nvSpPr>
          <p:cNvPr id="8" name="Text 1"/>
          <p:cNvSpPr/>
          <p:nvPr/>
        </p:nvSpPr>
        <p:spPr>
          <a:xfrm>
            <a:off x="1524191" y="1066800"/>
            <a:ext cx="1037296" cy="338667"/>
          </a:xfrm>
          <a:prstGeom prst="rect">
            <a:avLst/>
          </a:prstGeom>
          <a:noFill/>
          <a:ln/>
        </p:spPr>
        <p:txBody>
          <a:bodyPr wrap="square" lIns="0" tIns="0" rIns="0" bIns="0" rtlCol="0" anchor="t"/>
          <a:lstStyle/>
          <a:p>
            <a:pPr marL="0" indent="0" algn="l">
              <a:lnSpc>
                <a:spcPts val="2000"/>
              </a:lnSpc>
              <a:buNone/>
            </a:pPr>
            <a:r>
              <a:rPr lang="en-US" sz="2000" dirty="0">
                <a:solidFill>
                  <a:srgbClr val="FFFFFF">
                    <a:alpha val="100000"/>
                  </a:srgbClr>
                </a:solidFill>
                <a:latin typeface="Plus Jakarta Sans Regular" pitchFamily="34" charset="0"/>
                <a:ea typeface="Plus Jakarta Sans Regular" pitchFamily="34" charset="-122"/>
                <a:cs typeface="Plus Jakarta Sans Regular" pitchFamily="34" charset="-120"/>
              </a:rPr>
              <a:t>Page 10</a:t>
            </a:r>
            <a:endParaRPr lang="en-US" sz="2000" dirty="0"/>
          </a:p>
        </p:txBody>
      </p:sp>
      <p:sp>
        <p:nvSpPr>
          <p:cNvPr id="9" name="Text 2"/>
          <p:cNvSpPr/>
          <p:nvPr/>
        </p:nvSpPr>
        <p:spPr>
          <a:xfrm>
            <a:off x="1524191" y="2108200"/>
            <a:ext cx="9162078" cy="2048933"/>
          </a:xfrm>
          <a:prstGeom prst="rect">
            <a:avLst/>
          </a:prstGeom>
          <a:noFill/>
          <a:ln/>
        </p:spPr>
        <p:txBody>
          <a:bodyPr wrap="square" lIns="0" tIns="0" rIns="0" bIns="0" rtlCol="0" anchor="t"/>
          <a:lstStyle/>
          <a:p>
            <a:pPr marL="0" indent="0" algn="l">
              <a:lnSpc>
                <a:spcPts val="7040"/>
              </a:lnSpc>
              <a:buNone/>
            </a:pPr>
            <a:r>
              <a:rPr lang="en-US" sz="6400" dirty="0">
                <a:solidFill>
                  <a:srgbClr val="FFFFFF">
                    <a:alpha val="100000"/>
                  </a:srgbClr>
                </a:solidFill>
                <a:latin typeface="Inter Bold" pitchFamily="34" charset="0"/>
                <a:ea typeface="Inter Bold" pitchFamily="34" charset="-122"/>
                <a:cs typeface="Inter Bold" pitchFamily="34" charset="-120"/>
              </a:rPr>
              <a:t>Global Market Outlook</a:t>
            </a:r>
            <a:endParaRPr lang="en-US" sz="6400" dirty="0"/>
          </a:p>
          <a:p>
            <a:pPr marL="0" indent="0" algn="l">
              <a:lnSpc>
                <a:spcPts val="7040"/>
              </a:lnSpc>
              <a:buNone/>
            </a:pPr>
            <a:r>
              <a:rPr lang="en-US" sz="6400" dirty="0">
                <a:solidFill>
                  <a:srgbClr val="FFFFFF">
                    <a:alpha val="100000"/>
                  </a:srgbClr>
                </a:solidFill>
                <a:latin typeface="Inter Bold" pitchFamily="34" charset="0"/>
                <a:ea typeface="Inter Bold" pitchFamily="34" charset="-122"/>
                <a:cs typeface="Inter Bold" pitchFamily="34" charset="-120"/>
              </a:rPr>
              <a:t>for Smart Cities</a:t>
            </a:r>
            <a:endParaRPr lang="en-US" sz="6400" dirty="0"/>
          </a:p>
        </p:txBody>
      </p:sp>
      <p:sp>
        <p:nvSpPr>
          <p:cNvPr id="10" name="Text 3"/>
          <p:cNvSpPr/>
          <p:nvPr/>
        </p:nvSpPr>
        <p:spPr>
          <a:xfrm>
            <a:off x="15762670" y="2108200"/>
            <a:ext cx="7303413" cy="1930400"/>
          </a:xfrm>
          <a:prstGeom prst="rect">
            <a:avLst/>
          </a:prstGeom>
          <a:noFill/>
          <a:ln/>
        </p:spPr>
        <p:txBody>
          <a:bodyPr wrap="square" lIns="0" tIns="0" rIns="0" bIns="0" rtlCol="0" anchor="t"/>
          <a:lstStyle/>
          <a:p>
            <a:pPr marL="0" indent="0" algn="l">
              <a:lnSpc>
                <a:spcPts val="3600"/>
              </a:lnSpc>
              <a:buNone/>
            </a:pPr>
            <a:r>
              <a:rPr lang="en-US" sz="2400" kern="0" spc="-24" dirty="0">
                <a:solidFill>
                  <a:srgbClr val="FFFFFF">
                    <a:alpha val="100000"/>
                  </a:srgbClr>
                </a:solidFill>
                <a:latin typeface="Inter Regular" pitchFamily="34" charset="0"/>
                <a:ea typeface="Inter Regular" pitchFamily="34" charset="-122"/>
                <a:cs typeface="Inter Regular" pitchFamily="34" charset="-120"/>
              </a:rPr>
              <a:t>Global investment in smart city infrastructure is growing steadily—from $800 billion in 2020 to a projected $2.5 trillion by 2030, showing over 3x growth in just a decade.</a:t>
            </a:r>
            <a:endParaRPr lang="en-US" sz="2400" dirty="0"/>
          </a:p>
        </p:txBody>
      </p:sp>
      <p:sp>
        <p:nvSpPr>
          <p:cNvPr id="24" name="Text 4"/>
          <p:cNvSpPr/>
          <p:nvPr/>
        </p:nvSpPr>
        <p:spPr>
          <a:xfrm>
            <a:off x="2692737" y="12128500"/>
            <a:ext cx="1113506" cy="364067"/>
          </a:xfrm>
          <a:prstGeom prst="rect">
            <a:avLst/>
          </a:prstGeom>
          <a:noFill/>
          <a:ln/>
        </p:spPr>
        <p:txBody>
          <a:bodyPr wrap="square" lIns="0" tIns="0" rIns="0" bIns="0" rtlCol="0" anchor="t"/>
          <a:lstStyle/>
          <a:p>
            <a:pPr marL="0" indent="0" algn="l">
              <a:lnSpc>
                <a:spcPts val="2200"/>
              </a:lnSpc>
              <a:buNone/>
            </a:pPr>
            <a:r>
              <a:rPr lang="en-US" sz="2000" dirty="0">
                <a:solidFill>
                  <a:srgbClr val="FFFFFF">
                    <a:alpha val="100000"/>
                  </a:srgbClr>
                </a:solidFill>
                <a:latin typeface="Plus Jakarta Sans Bold" pitchFamily="34" charset="0"/>
                <a:ea typeface="Plus Jakarta Sans Bold" pitchFamily="34" charset="-122"/>
                <a:cs typeface="Plus Jakarta Sans Bold" pitchFamily="34" charset="-120"/>
              </a:rPr>
              <a:t>Timeline</a:t>
            </a:r>
            <a:endParaRPr lang="en-US" sz="2000" dirty="0"/>
          </a:p>
        </p:txBody>
      </p:sp>
      <p:sp>
        <p:nvSpPr>
          <p:cNvPr id="25" name="Text 5"/>
          <p:cNvSpPr/>
          <p:nvPr/>
        </p:nvSpPr>
        <p:spPr>
          <a:xfrm rot="16200000">
            <a:off x="620219" y="6745430"/>
            <a:ext cx="2980639" cy="364067"/>
          </a:xfrm>
          <a:prstGeom prst="rect">
            <a:avLst/>
          </a:prstGeom>
          <a:noFill/>
          <a:ln/>
        </p:spPr>
        <p:txBody>
          <a:bodyPr wrap="square" lIns="0" tIns="0" rIns="0" bIns="0" rtlCol="0" anchor="t"/>
          <a:lstStyle/>
          <a:p>
            <a:pPr marL="0" indent="0" algn="l">
              <a:lnSpc>
                <a:spcPts val="2200"/>
              </a:lnSpc>
              <a:buNone/>
            </a:pPr>
            <a:r>
              <a:rPr lang="en-US" sz="2000" dirty="0">
                <a:solidFill>
                  <a:srgbClr val="FFFFFF">
                    <a:alpha val="100000"/>
                  </a:srgbClr>
                </a:solidFill>
                <a:latin typeface="Plus Jakarta Sans Bold" pitchFamily="34" charset="0"/>
                <a:ea typeface="Plus Jakarta Sans Bold" pitchFamily="34" charset="-122"/>
                <a:cs typeface="Plus Jakarta Sans Bold" pitchFamily="34" charset="-120"/>
              </a:rPr>
              <a:t>Investment </a:t>
            </a:r>
            <a:r>
              <a:rPr lang="en-US" sz="2000" dirty="0">
                <a:solidFill>
                  <a:srgbClr val="FFFFFF">
                    <a:alpha val="100000"/>
                  </a:srgbClr>
                </a:solidFill>
                <a:latin typeface="Plus Jakarta Sans Regular" pitchFamily="34" charset="0"/>
                <a:ea typeface="Plus Jakarta Sans Regular" pitchFamily="34" charset="-122"/>
                <a:cs typeface="Plus Jakarta Sans Regular" pitchFamily="34" charset="-120"/>
              </a:rPr>
              <a:t>(Billion USD)</a:t>
            </a:r>
            <a:endParaRPr lang="en-US" sz="2000" dirty="0"/>
          </a:p>
        </p:txBody>
      </p:sp>
      <p:sp>
        <p:nvSpPr>
          <p:cNvPr id="36" name="Shape 14"/>
          <p:cNvSpPr/>
          <p:nvPr/>
        </p:nvSpPr>
        <p:spPr>
          <a:xfrm>
            <a:off x="4521765" y="12128500"/>
            <a:ext cx="7316114" cy="279400"/>
          </a:xfrm>
          <a:prstGeom prst="rect">
            <a:avLst/>
          </a:prstGeom>
          <a:noFill/>
          <a:ln/>
        </p:spPr>
        <p:txBody>
          <a:bodyPr/>
          <a:lstStyle/>
          <a:p>
            <a:endParaRPr lang="en-ID"/>
          </a:p>
        </p:txBody>
      </p:sp>
      <p:sp>
        <p:nvSpPr>
          <p:cNvPr id="37" name="Text 15"/>
          <p:cNvSpPr/>
          <p:nvPr/>
        </p:nvSpPr>
        <p:spPr>
          <a:xfrm>
            <a:off x="4479427" y="12128500"/>
            <a:ext cx="681652" cy="364067"/>
          </a:xfrm>
          <a:prstGeom prst="rect">
            <a:avLst/>
          </a:prstGeom>
          <a:noFill/>
          <a:ln/>
        </p:spPr>
        <p:txBody>
          <a:bodyPr wrap="square" lIns="0" tIns="0" rIns="0" bIns="0" rtlCol="0" anchor="t"/>
          <a:lstStyle/>
          <a:p>
            <a:pPr marL="0" indent="0" algn="ctr">
              <a:lnSpc>
                <a:spcPts val="2200"/>
              </a:lnSpc>
              <a:buNone/>
            </a:pPr>
            <a:r>
              <a:rPr lang="en-US" sz="2000" dirty="0">
                <a:solidFill>
                  <a:srgbClr val="FFFFFF">
                    <a:alpha val="100000"/>
                  </a:srgbClr>
                </a:solidFill>
                <a:latin typeface="Plus Jakarta Sans Regular" pitchFamily="34" charset="0"/>
                <a:ea typeface="Plus Jakarta Sans Regular" pitchFamily="34" charset="-122"/>
                <a:cs typeface="Plus Jakarta Sans Regular" pitchFamily="34" charset="-120"/>
              </a:rPr>
              <a:t>2018</a:t>
            </a:r>
            <a:endParaRPr lang="en-US" sz="2000" dirty="0"/>
          </a:p>
        </p:txBody>
      </p:sp>
      <p:sp>
        <p:nvSpPr>
          <p:cNvPr id="38" name="Text 16"/>
          <p:cNvSpPr/>
          <p:nvPr/>
        </p:nvSpPr>
        <p:spPr>
          <a:xfrm>
            <a:off x="5787690" y="12128500"/>
            <a:ext cx="668950" cy="364067"/>
          </a:xfrm>
          <a:prstGeom prst="rect">
            <a:avLst/>
          </a:prstGeom>
          <a:noFill/>
          <a:ln/>
        </p:spPr>
        <p:txBody>
          <a:bodyPr wrap="square" lIns="0" tIns="0" rIns="0" bIns="0" rtlCol="0" anchor="t"/>
          <a:lstStyle/>
          <a:p>
            <a:pPr marL="0" indent="0" algn="ctr">
              <a:lnSpc>
                <a:spcPts val="2200"/>
              </a:lnSpc>
              <a:buNone/>
            </a:pPr>
            <a:r>
              <a:rPr lang="en-US" sz="2000" dirty="0">
                <a:solidFill>
                  <a:srgbClr val="FFFFFF">
                    <a:alpha val="100000"/>
                  </a:srgbClr>
                </a:solidFill>
                <a:latin typeface="Plus Jakarta Sans Regular" pitchFamily="34" charset="0"/>
                <a:ea typeface="Plus Jakarta Sans Regular" pitchFamily="34" charset="-122"/>
                <a:cs typeface="Plus Jakarta Sans Regular" pitchFamily="34" charset="-120"/>
              </a:rPr>
              <a:t>2019</a:t>
            </a:r>
            <a:endParaRPr lang="en-US" sz="2000" dirty="0"/>
          </a:p>
        </p:txBody>
      </p:sp>
      <p:sp>
        <p:nvSpPr>
          <p:cNvPr id="39" name="Text 17"/>
          <p:cNvSpPr/>
          <p:nvPr/>
        </p:nvSpPr>
        <p:spPr>
          <a:xfrm>
            <a:off x="7083252" y="12128500"/>
            <a:ext cx="770563" cy="364067"/>
          </a:xfrm>
          <a:prstGeom prst="rect">
            <a:avLst/>
          </a:prstGeom>
          <a:noFill/>
          <a:ln/>
        </p:spPr>
        <p:txBody>
          <a:bodyPr wrap="square" lIns="0" tIns="0" rIns="0" bIns="0" rtlCol="0" anchor="t"/>
          <a:lstStyle/>
          <a:p>
            <a:pPr marL="0" indent="0" algn="ctr">
              <a:lnSpc>
                <a:spcPts val="2200"/>
              </a:lnSpc>
              <a:buNone/>
            </a:pPr>
            <a:r>
              <a:rPr lang="en-US" sz="2000" dirty="0">
                <a:solidFill>
                  <a:srgbClr val="FFFFFF">
                    <a:alpha val="100000"/>
                  </a:srgbClr>
                </a:solidFill>
                <a:latin typeface="Plus Jakarta Sans Regular" pitchFamily="34" charset="0"/>
                <a:ea typeface="Plus Jakarta Sans Regular" pitchFamily="34" charset="-122"/>
                <a:cs typeface="Plus Jakarta Sans Regular" pitchFamily="34" charset="-120"/>
              </a:rPr>
              <a:t>2020</a:t>
            </a:r>
            <a:endParaRPr lang="en-US" sz="2000" dirty="0"/>
          </a:p>
        </p:txBody>
      </p:sp>
      <p:sp>
        <p:nvSpPr>
          <p:cNvPr id="40" name="Text 18"/>
          <p:cNvSpPr/>
          <p:nvPr/>
        </p:nvSpPr>
        <p:spPr>
          <a:xfrm>
            <a:off x="8480427" y="12128500"/>
            <a:ext cx="681652" cy="364067"/>
          </a:xfrm>
          <a:prstGeom prst="rect">
            <a:avLst/>
          </a:prstGeom>
          <a:noFill/>
          <a:ln/>
        </p:spPr>
        <p:txBody>
          <a:bodyPr wrap="square" lIns="0" tIns="0" rIns="0" bIns="0" rtlCol="0" anchor="t"/>
          <a:lstStyle/>
          <a:p>
            <a:pPr marL="0" indent="0" algn="ctr">
              <a:lnSpc>
                <a:spcPts val="2200"/>
              </a:lnSpc>
              <a:buNone/>
            </a:pPr>
            <a:r>
              <a:rPr lang="en-US" sz="2000" dirty="0">
                <a:solidFill>
                  <a:srgbClr val="FFFFFF">
                    <a:alpha val="100000"/>
                  </a:srgbClr>
                </a:solidFill>
                <a:latin typeface="Plus Jakarta Sans Regular" pitchFamily="34" charset="0"/>
                <a:ea typeface="Plus Jakarta Sans Regular" pitchFamily="34" charset="-122"/>
                <a:cs typeface="Plus Jakarta Sans Regular" pitchFamily="34" charset="-120"/>
              </a:rPr>
              <a:t>2021</a:t>
            </a:r>
            <a:endParaRPr lang="en-US" sz="2000" dirty="0"/>
          </a:p>
        </p:txBody>
      </p:sp>
      <p:sp>
        <p:nvSpPr>
          <p:cNvPr id="41" name="Text 19"/>
          <p:cNvSpPr/>
          <p:nvPr/>
        </p:nvSpPr>
        <p:spPr>
          <a:xfrm>
            <a:off x="9788690" y="12128500"/>
            <a:ext cx="732458" cy="364067"/>
          </a:xfrm>
          <a:prstGeom prst="rect">
            <a:avLst/>
          </a:prstGeom>
          <a:noFill/>
          <a:ln/>
        </p:spPr>
        <p:txBody>
          <a:bodyPr wrap="square" lIns="0" tIns="0" rIns="0" bIns="0" rtlCol="0" anchor="t"/>
          <a:lstStyle/>
          <a:p>
            <a:pPr marL="0" indent="0" algn="ctr">
              <a:lnSpc>
                <a:spcPts val="2200"/>
              </a:lnSpc>
              <a:buNone/>
            </a:pPr>
            <a:r>
              <a:rPr lang="en-US" sz="2000" dirty="0">
                <a:solidFill>
                  <a:srgbClr val="FFFFFF">
                    <a:alpha val="100000"/>
                  </a:srgbClr>
                </a:solidFill>
                <a:latin typeface="Plus Jakarta Sans Regular" pitchFamily="34" charset="0"/>
                <a:ea typeface="Plus Jakarta Sans Regular" pitchFamily="34" charset="-122"/>
                <a:cs typeface="Plus Jakarta Sans Regular" pitchFamily="34" charset="-120"/>
              </a:rPr>
              <a:t>2022</a:t>
            </a:r>
            <a:endParaRPr lang="en-US" sz="2000" dirty="0"/>
          </a:p>
        </p:txBody>
      </p:sp>
      <p:sp>
        <p:nvSpPr>
          <p:cNvPr id="42" name="Text 20"/>
          <p:cNvSpPr/>
          <p:nvPr/>
        </p:nvSpPr>
        <p:spPr>
          <a:xfrm>
            <a:off x="11147760" y="12128500"/>
            <a:ext cx="732458" cy="364067"/>
          </a:xfrm>
          <a:prstGeom prst="rect">
            <a:avLst/>
          </a:prstGeom>
          <a:noFill/>
          <a:ln/>
        </p:spPr>
        <p:txBody>
          <a:bodyPr wrap="square" lIns="0" tIns="0" rIns="0" bIns="0" rtlCol="0" anchor="t"/>
          <a:lstStyle/>
          <a:p>
            <a:pPr marL="0" indent="0" algn="ctr">
              <a:lnSpc>
                <a:spcPts val="2200"/>
              </a:lnSpc>
              <a:buNone/>
            </a:pPr>
            <a:r>
              <a:rPr lang="en-US" sz="2000" dirty="0">
                <a:solidFill>
                  <a:srgbClr val="FFFFFF">
                    <a:alpha val="100000"/>
                  </a:srgbClr>
                </a:solidFill>
                <a:latin typeface="Plus Jakarta Sans Regular" pitchFamily="34" charset="0"/>
                <a:ea typeface="Plus Jakarta Sans Regular" pitchFamily="34" charset="-122"/>
                <a:cs typeface="Plus Jakarta Sans Regular" pitchFamily="34" charset="-120"/>
              </a:rPr>
              <a:t>2023</a:t>
            </a:r>
            <a:endParaRPr lang="en-US" sz="2000" dirty="0"/>
          </a:p>
        </p:txBody>
      </p:sp>
      <p:pic>
        <p:nvPicPr>
          <p:cNvPr id="49" name="Image 20"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3476384" y="4724400"/>
            <a:ext cx="9348368" cy="1117600"/>
          </a:xfrm>
          <a:prstGeom prst="rect">
            <a:avLst/>
          </a:prstGeom>
        </p:spPr>
      </p:pic>
      <p:pic>
        <p:nvPicPr>
          <p:cNvPr id="50" name="Image 21" descr=" "/>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3463683" y="4724400"/>
            <a:ext cx="9361070" cy="7823200"/>
          </a:xfrm>
          <a:prstGeom prst="rect">
            <a:avLst/>
          </a:prstGeom>
        </p:spPr>
      </p:pic>
      <p:sp>
        <p:nvSpPr>
          <p:cNvPr id="51" name="Text 27"/>
          <p:cNvSpPr/>
          <p:nvPr/>
        </p:nvSpPr>
        <p:spPr>
          <a:xfrm>
            <a:off x="14149568" y="6286500"/>
            <a:ext cx="2497979" cy="338667"/>
          </a:xfrm>
          <a:prstGeom prst="rect">
            <a:avLst/>
          </a:prstGeom>
          <a:noFill/>
          <a:ln/>
        </p:spPr>
        <p:txBody>
          <a:bodyPr wrap="square" lIns="0" tIns="0" rIns="0" bIns="0" rtlCol="0" anchor="t"/>
          <a:lstStyle/>
          <a:p>
            <a:pPr marL="0" indent="0" algn="l">
              <a:lnSpc>
                <a:spcPts val="2000"/>
              </a:lnSpc>
              <a:buNone/>
            </a:pPr>
            <a:r>
              <a:rPr lang="en-US" sz="2000" dirty="0">
                <a:solidFill>
                  <a:srgbClr val="FFFFFF">
                    <a:alpha val="100000"/>
                  </a:srgbClr>
                </a:solidFill>
                <a:latin typeface="Plus Jakarta Sans Regular" pitchFamily="34" charset="0"/>
                <a:ea typeface="Plus Jakarta Sans Regular" pitchFamily="34" charset="-122"/>
                <a:cs typeface="Plus Jakarta Sans Regular" pitchFamily="34" charset="-120"/>
              </a:rPr>
              <a:t>Smart Infrastructure</a:t>
            </a:r>
            <a:endParaRPr lang="en-US" sz="2000" dirty="0"/>
          </a:p>
        </p:txBody>
      </p:sp>
      <p:sp>
        <p:nvSpPr>
          <p:cNvPr id="52" name="Text 28"/>
          <p:cNvSpPr/>
          <p:nvPr/>
        </p:nvSpPr>
        <p:spPr>
          <a:xfrm>
            <a:off x="14149568" y="7353300"/>
            <a:ext cx="2104230" cy="338667"/>
          </a:xfrm>
          <a:prstGeom prst="rect">
            <a:avLst/>
          </a:prstGeom>
          <a:noFill/>
          <a:ln/>
        </p:spPr>
        <p:txBody>
          <a:bodyPr wrap="square" lIns="0" tIns="0" rIns="0" bIns="0" rtlCol="0" anchor="t"/>
          <a:lstStyle/>
          <a:p>
            <a:pPr marL="0" indent="0" algn="l">
              <a:lnSpc>
                <a:spcPts val="2000"/>
              </a:lnSpc>
              <a:buNone/>
            </a:pPr>
            <a:r>
              <a:rPr lang="en-US" sz="2000" dirty="0">
                <a:solidFill>
                  <a:srgbClr val="FFFFFF">
                    <a:alpha val="100000"/>
                  </a:srgbClr>
                </a:solidFill>
                <a:latin typeface="Plus Jakarta Sans Regular" pitchFamily="34" charset="0"/>
                <a:ea typeface="Plus Jakarta Sans Regular" pitchFamily="34" charset="-122"/>
                <a:cs typeface="Plus Jakarta Sans Regular" pitchFamily="34" charset="-120"/>
              </a:rPr>
              <a:t>Energy &amp; Utilities</a:t>
            </a:r>
            <a:endParaRPr lang="en-US" sz="2000" dirty="0"/>
          </a:p>
        </p:txBody>
      </p:sp>
      <p:sp>
        <p:nvSpPr>
          <p:cNvPr id="53" name="Text 29"/>
          <p:cNvSpPr/>
          <p:nvPr/>
        </p:nvSpPr>
        <p:spPr>
          <a:xfrm>
            <a:off x="14149568" y="8420100"/>
            <a:ext cx="3069550" cy="338667"/>
          </a:xfrm>
          <a:prstGeom prst="rect">
            <a:avLst/>
          </a:prstGeom>
          <a:noFill/>
          <a:ln/>
        </p:spPr>
        <p:txBody>
          <a:bodyPr wrap="square" lIns="0" tIns="0" rIns="0" bIns="0" rtlCol="0" anchor="t"/>
          <a:lstStyle/>
          <a:p>
            <a:pPr marL="0" indent="0" algn="l">
              <a:lnSpc>
                <a:spcPts val="2000"/>
              </a:lnSpc>
              <a:buNone/>
            </a:pPr>
            <a:r>
              <a:rPr lang="en-US" sz="2000" dirty="0">
                <a:solidFill>
                  <a:srgbClr val="FFFFFF">
                    <a:alpha val="100000"/>
                  </a:srgbClr>
                </a:solidFill>
                <a:latin typeface="Plus Jakarta Sans Regular" pitchFamily="34" charset="0"/>
                <a:ea typeface="Plus Jakarta Sans Regular" pitchFamily="34" charset="-122"/>
                <a:cs typeface="Plus Jakarta Sans Regular" pitchFamily="34" charset="-120"/>
              </a:rPr>
              <a:t>Mobility &amp; Transportation</a:t>
            </a:r>
            <a:endParaRPr lang="en-US" sz="2000" dirty="0"/>
          </a:p>
        </p:txBody>
      </p:sp>
      <p:sp>
        <p:nvSpPr>
          <p:cNvPr id="54" name="Text 30"/>
          <p:cNvSpPr/>
          <p:nvPr/>
        </p:nvSpPr>
        <p:spPr>
          <a:xfrm>
            <a:off x="14149568" y="9499600"/>
            <a:ext cx="2726607" cy="338667"/>
          </a:xfrm>
          <a:prstGeom prst="rect">
            <a:avLst/>
          </a:prstGeom>
          <a:noFill/>
          <a:ln/>
        </p:spPr>
        <p:txBody>
          <a:bodyPr wrap="square" lIns="0" tIns="0" rIns="0" bIns="0" rtlCol="0" anchor="t"/>
          <a:lstStyle/>
          <a:p>
            <a:pPr marL="0" indent="0" algn="l">
              <a:lnSpc>
                <a:spcPts val="2000"/>
              </a:lnSpc>
              <a:buNone/>
            </a:pPr>
            <a:r>
              <a:rPr lang="en-US" sz="2000" dirty="0">
                <a:solidFill>
                  <a:srgbClr val="FFFFFF">
                    <a:alpha val="100000"/>
                  </a:srgbClr>
                </a:solidFill>
                <a:latin typeface="Plus Jakarta Sans Regular" pitchFamily="34" charset="0"/>
                <a:ea typeface="Plus Jakarta Sans Regular" pitchFamily="34" charset="-122"/>
                <a:cs typeface="Plus Jakarta Sans Regular" pitchFamily="34" charset="-120"/>
              </a:rPr>
              <a:t>Public Safety &amp; Health</a:t>
            </a:r>
            <a:endParaRPr lang="en-US" sz="2000" dirty="0"/>
          </a:p>
        </p:txBody>
      </p:sp>
      <p:sp>
        <p:nvSpPr>
          <p:cNvPr id="55" name="Text 31"/>
          <p:cNvSpPr/>
          <p:nvPr/>
        </p:nvSpPr>
        <p:spPr>
          <a:xfrm>
            <a:off x="14149568" y="10591800"/>
            <a:ext cx="3171163" cy="338667"/>
          </a:xfrm>
          <a:prstGeom prst="rect">
            <a:avLst/>
          </a:prstGeom>
          <a:noFill/>
          <a:ln/>
        </p:spPr>
        <p:txBody>
          <a:bodyPr wrap="square" lIns="0" tIns="0" rIns="0" bIns="0" rtlCol="0" anchor="t"/>
          <a:lstStyle/>
          <a:p>
            <a:pPr marL="0" indent="0" algn="l">
              <a:lnSpc>
                <a:spcPts val="2000"/>
              </a:lnSpc>
              <a:buNone/>
            </a:pPr>
            <a:r>
              <a:rPr lang="en-US" sz="2000" dirty="0">
                <a:solidFill>
                  <a:srgbClr val="FFFFFF">
                    <a:alpha val="100000"/>
                  </a:srgbClr>
                </a:solidFill>
                <a:latin typeface="Plus Jakarta Sans Regular" pitchFamily="34" charset="0"/>
                <a:ea typeface="Plus Jakarta Sans Regular" pitchFamily="34" charset="-122"/>
                <a:cs typeface="Plus Jakarta Sans Regular" pitchFamily="34" charset="-120"/>
              </a:rPr>
              <a:t>Governance &amp; E-Services</a:t>
            </a:r>
            <a:endParaRPr lang="en-US" sz="2000" dirty="0"/>
          </a:p>
        </p:txBody>
      </p:sp>
      <p:sp>
        <p:nvSpPr>
          <p:cNvPr id="56" name="Text 32"/>
          <p:cNvSpPr/>
          <p:nvPr/>
        </p:nvSpPr>
        <p:spPr>
          <a:xfrm>
            <a:off x="14149568" y="11747500"/>
            <a:ext cx="3590315" cy="338667"/>
          </a:xfrm>
          <a:prstGeom prst="rect">
            <a:avLst/>
          </a:prstGeom>
          <a:noFill/>
          <a:ln/>
        </p:spPr>
        <p:txBody>
          <a:bodyPr wrap="square" lIns="0" tIns="0" rIns="0" bIns="0" rtlCol="0" anchor="t"/>
          <a:lstStyle/>
          <a:p>
            <a:pPr marL="0" indent="0" algn="l">
              <a:lnSpc>
                <a:spcPts val="2000"/>
              </a:lnSpc>
              <a:buNone/>
            </a:pPr>
            <a:r>
              <a:rPr lang="en-US" sz="2000" dirty="0">
                <a:solidFill>
                  <a:srgbClr val="FFFFFF">
                    <a:alpha val="100000"/>
                  </a:srgbClr>
                </a:solidFill>
                <a:latin typeface="Plus Jakarta Sans Regular" pitchFamily="34" charset="0"/>
                <a:ea typeface="Plus Jakarta Sans Regular" pitchFamily="34" charset="-122"/>
                <a:cs typeface="Plus Jakarta Sans Regular" pitchFamily="34" charset="-120"/>
              </a:rPr>
              <a:t>EdTech &amp; Community Access</a:t>
            </a:r>
            <a:endParaRPr lang="en-US" sz="2000" dirty="0"/>
          </a:p>
        </p:txBody>
      </p:sp>
      <p:sp>
        <p:nvSpPr>
          <p:cNvPr id="57" name="Text 33"/>
          <p:cNvSpPr/>
          <p:nvPr/>
        </p:nvSpPr>
        <p:spPr>
          <a:xfrm>
            <a:off x="14149568" y="5168900"/>
            <a:ext cx="935684"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Bold" pitchFamily="34" charset="0"/>
                <a:ea typeface="Plus Jakarta Sans Bold" pitchFamily="34" charset="-122"/>
                <a:cs typeface="Plus Jakarta Sans Bold" pitchFamily="34" charset="-120"/>
              </a:rPr>
              <a:t>Sector</a:t>
            </a:r>
            <a:endParaRPr lang="en-US" sz="2000" dirty="0"/>
          </a:p>
        </p:txBody>
      </p:sp>
      <p:sp>
        <p:nvSpPr>
          <p:cNvPr id="58" name="Text 34"/>
          <p:cNvSpPr/>
          <p:nvPr/>
        </p:nvSpPr>
        <p:spPr>
          <a:xfrm>
            <a:off x="19344518" y="5168900"/>
            <a:ext cx="2675801"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Bold" pitchFamily="34" charset="0"/>
                <a:ea typeface="Plus Jakarta Sans Bold" pitchFamily="34" charset="-122"/>
                <a:cs typeface="Plus Jakarta Sans Bold" pitchFamily="34" charset="-120"/>
              </a:rPr>
              <a:t>Share of Total Market </a:t>
            </a:r>
            <a:endParaRPr lang="en-US" sz="2000" dirty="0"/>
          </a:p>
        </p:txBody>
      </p:sp>
      <p:pic>
        <p:nvPicPr>
          <p:cNvPr id="59" name="Image 22"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8360145" y="5994400"/>
            <a:ext cx="12702" cy="6337300"/>
          </a:xfrm>
          <a:prstGeom prst="rect">
            <a:avLst/>
          </a:prstGeom>
        </p:spPr>
      </p:pic>
      <p:pic>
        <p:nvPicPr>
          <p:cNvPr id="60" name="Image 23" descr=" "/>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4073359" y="6927850"/>
            <a:ext cx="8230629" cy="12700"/>
          </a:xfrm>
          <a:prstGeom prst="rect">
            <a:avLst/>
          </a:prstGeom>
        </p:spPr>
      </p:pic>
      <p:pic>
        <p:nvPicPr>
          <p:cNvPr id="61" name="Image 24" descr=" "/>
          <p:cNvPicPr>
            <a:picLocks noChangeAspect="1"/>
          </p:cNvPicPr>
          <p:nvPr/>
        </p:nvPicPr>
        <p:blipFill>
          <a:blip r:embed="rId19">
            <a:extLst>
              <a:ext uri="{96DAC541-7B7A-43D3-8B79-37D633B846F1}">
                <asvg:svgBlip xmlns:asvg="http://schemas.microsoft.com/office/drawing/2016/SVG/main" r:embed="rId21"/>
              </a:ext>
            </a:extLst>
          </a:blip>
          <a:stretch>
            <a:fillRect/>
          </a:stretch>
        </p:blipFill>
        <p:spPr>
          <a:xfrm>
            <a:off x="14073359" y="8007350"/>
            <a:ext cx="8230629" cy="12700"/>
          </a:xfrm>
          <a:prstGeom prst="rect">
            <a:avLst/>
          </a:prstGeom>
        </p:spPr>
      </p:pic>
      <p:pic>
        <p:nvPicPr>
          <p:cNvPr id="62" name="Image 25" descr=" "/>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3984445" y="9086850"/>
            <a:ext cx="8319548" cy="25400"/>
          </a:xfrm>
          <a:prstGeom prst="rect">
            <a:avLst/>
          </a:prstGeom>
        </p:spPr>
      </p:pic>
      <p:pic>
        <p:nvPicPr>
          <p:cNvPr id="63" name="Image 26" descr=" "/>
          <p:cNvPicPr>
            <a:picLocks noChangeAspect="1"/>
          </p:cNvPicPr>
          <p:nvPr/>
        </p:nvPicPr>
        <p:blipFill>
          <a:blip r:embed="rId22">
            <a:extLst>
              <a:ext uri="{96DAC541-7B7A-43D3-8B79-37D633B846F1}">
                <asvg:svgBlip xmlns:asvg="http://schemas.microsoft.com/office/drawing/2016/SVG/main" r:embed="rId24"/>
              </a:ext>
            </a:extLst>
          </a:blip>
          <a:stretch>
            <a:fillRect/>
          </a:stretch>
        </p:blipFill>
        <p:spPr>
          <a:xfrm>
            <a:off x="13984445" y="10166350"/>
            <a:ext cx="8319548" cy="25400"/>
          </a:xfrm>
          <a:prstGeom prst="rect">
            <a:avLst/>
          </a:prstGeom>
        </p:spPr>
      </p:pic>
      <p:pic>
        <p:nvPicPr>
          <p:cNvPr id="64" name="Image 27" descr=" "/>
          <p:cNvPicPr>
            <a:picLocks noChangeAspect="1"/>
          </p:cNvPicPr>
          <p:nvPr/>
        </p:nvPicPr>
        <p:blipFill>
          <a:blip r:embed="rId22">
            <a:extLst>
              <a:ext uri="{96DAC541-7B7A-43D3-8B79-37D633B846F1}">
                <asvg:svgBlip xmlns:asvg="http://schemas.microsoft.com/office/drawing/2016/SVG/main" r:embed="rId25"/>
              </a:ext>
            </a:extLst>
          </a:blip>
          <a:stretch>
            <a:fillRect/>
          </a:stretch>
        </p:blipFill>
        <p:spPr>
          <a:xfrm>
            <a:off x="13984445" y="11283950"/>
            <a:ext cx="8319548" cy="25400"/>
          </a:xfrm>
          <a:prstGeom prst="rect">
            <a:avLst/>
          </a:prstGeom>
        </p:spPr>
      </p:pic>
      <p:pic>
        <p:nvPicPr>
          <p:cNvPr id="65" name="Image 28" descr=" "/>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8360145" y="4876800"/>
            <a:ext cx="12702" cy="812800"/>
          </a:xfrm>
          <a:prstGeom prst="rect">
            <a:avLst/>
          </a:prstGeom>
        </p:spPr>
      </p:pic>
      <p:sp>
        <p:nvSpPr>
          <p:cNvPr id="66" name="Text 35"/>
          <p:cNvSpPr/>
          <p:nvPr/>
        </p:nvSpPr>
        <p:spPr>
          <a:xfrm>
            <a:off x="20242097" y="8407400"/>
            <a:ext cx="821369" cy="364067"/>
          </a:xfrm>
          <a:prstGeom prst="rect">
            <a:avLst/>
          </a:prstGeom>
          <a:noFill/>
          <a:ln/>
        </p:spPr>
        <p:txBody>
          <a:bodyPr wrap="square" lIns="0" tIns="0" rIns="0" bIns="0" rtlCol="0" anchor="t"/>
          <a:lstStyle/>
          <a:p>
            <a:pPr marL="0" indent="0" algn="ctr">
              <a:lnSpc>
                <a:spcPts val="2200"/>
              </a:lnSpc>
              <a:buNone/>
            </a:pPr>
            <a:r>
              <a:rPr lang="en-US" sz="2000" dirty="0">
                <a:solidFill>
                  <a:srgbClr val="FFFFFF">
                    <a:alpha val="100000"/>
                  </a:srgbClr>
                </a:solidFill>
                <a:latin typeface="Plus Jakarta Sans Regular" pitchFamily="34" charset="0"/>
                <a:ea typeface="Plus Jakarta Sans Regular" pitchFamily="34" charset="-122"/>
                <a:cs typeface="Plus Jakarta Sans Regular" pitchFamily="34" charset="-120"/>
              </a:rPr>
              <a:t>18.4%</a:t>
            </a:r>
            <a:endParaRPr lang="en-US" sz="2000" dirty="0"/>
          </a:p>
        </p:txBody>
      </p:sp>
      <p:sp>
        <p:nvSpPr>
          <p:cNvPr id="67" name="Text 36"/>
          <p:cNvSpPr/>
          <p:nvPr/>
        </p:nvSpPr>
        <p:spPr>
          <a:xfrm>
            <a:off x="20369112" y="9486900"/>
            <a:ext cx="580039" cy="364067"/>
          </a:xfrm>
          <a:prstGeom prst="rect">
            <a:avLst/>
          </a:prstGeom>
          <a:noFill/>
          <a:ln/>
        </p:spPr>
        <p:txBody>
          <a:bodyPr wrap="square" lIns="0" tIns="0" rIns="0" bIns="0" rtlCol="0" anchor="t"/>
          <a:lstStyle/>
          <a:p>
            <a:pPr marL="0" indent="0" algn="ctr">
              <a:lnSpc>
                <a:spcPts val="2200"/>
              </a:lnSpc>
              <a:buNone/>
            </a:pPr>
            <a:r>
              <a:rPr lang="en-US" sz="2000" dirty="0">
                <a:solidFill>
                  <a:srgbClr val="FFFFFF">
                    <a:alpha val="100000"/>
                  </a:srgbClr>
                </a:solidFill>
                <a:latin typeface="Plus Jakarta Sans Regular" pitchFamily="34" charset="0"/>
                <a:ea typeface="Plus Jakarta Sans Regular" pitchFamily="34" charset="-122"/>
                <a:cs typeface="Plus Jakarta Sans Regular" pitchFamily="34" charset="-120"/>
              </a:rPr>
              <a:t>16%</a:t>
            </a:r>
            <a:endParaRPr lang="en-US" sz="2000" dirty="0"/>
          </a:p>
        </p:txBody>
      </p:sp>
      <p:sp>
        <p:nvSpPr>
          <p:cNvPr id="68" name="Text 37"/>
          <p:cNvSpPr/>
          <p:nvPr/>
        </p:nvSpPr>
        <p:spPr>
          <a:xfrm>
            <a:off x="20229395" y="10579100"/>
            <a:ext cx="846773" cy="364067"/>
          </a:xfrm>
          <a:prstGeom prst="rect">
            <a:avLst/>
          </a:prstGeom>
          <a:noFill/>
          <a:ln/>
        </p:spPr>
        <p:txBody>
          <a:bodyPr wrap="square" lIns="0" tIns="0" rIns="0" bIns="0" rtlCol="0" anchor="t"/>
          <a:lstStyle/>
          <a:p>
            <a:pPr marL="0" indent="0" algn="ctr">
              <a:lnSpc>
                <a:spcPts val="2200"/>
              </a:lnSpc>
              <a:buNone/>
            </a:pPr>
            <a:r>
              <a:rPr lang="en-US" sz="2000" dirty="0">
                <a:solidFill>
                  <a:srgbClr val="FFFFFF">
                    <a:alpha val="100000"/>
                  </a:srgbClr>
                </a:solidFill>
                <a:latin typeface="Plus Jakarta Sans Regular" pitchFamily="34" charset="0"/>
                <a:ea typeface="Plus Jakarta Sans Regular" pitchFamily="34" charset="-122"/>
                <a:cs typeface="Plus Jakarta Sans Regular" pitchFamily="34" charset="-120"/>
              </a:rPr>
              <a:t>10.8%</a:t>
            </a:r>
            <a:endParaRPr lang="en-US" sz="2000" dirty="0"/>
          </a:p>
        </p:txBody>
      </p:sp>
      <p:sp>
        <p:nvSpPr>
          <p:cNvPr id="69" name="Text 38"/>
          <p:cNvSpPr/>
          <p:nvPr/>
        </p:nvSpPr>
        <p:spPr>
          <a:xfrm>
            <a:off x="20407217" y="11734800"/>
            <a:ext cx="491128" cy="364067"/>
          </a:xfrm>
          <a:prstGeom prst="rect">
            <a:avLst/>
          </a:prstGeom>
          <a:noFill/>
          <a:ln/>
        </p:spPr>
        <p:txBody>
          <a:bodyPr wrap="square" lIns="0" tIns="0" rIns="0" bIns="0" rtlCol="0" anchor="t"/>
          <a:lstStyle/>
          <a:p>
            <a:pPr marL="0" indent="0" algn="ctr">
              <a:lnSpc>
                <a:spcPts val="2200"/>
              </a:lnSpc>
              <a:buNone/>
            </a:pPr>
            <a:r>
              <a:rPr lang="en-US" sz="2000" dirty="0">
                <a:solidFill>
                  <a:srgbClr val="FFFFFF">
                    <a:alpha val="100000"/>
                  </a:srgbClr>
                </a:solidFill>
                <a:latin typeface="Plus Jakarta Sans Regular" pitchFamily="34" charset="0"/>
                <a:ea typeface="Plus Jakarta Sans Regular" pitchFamily="34" charset="-122"/>
                <a:cs typeface="Plus Jakarta Sans Regular" pitchFamily="34" charset="-120"/>
              </a:rPr>
              <a:t>6%</a:t>
            </a:r>
            <a:endParaRPr lang="en-US" sz="2000" dirty="0"/>
          </a:p>
        </p:txBody>
      </p:sp>
      <p:sp>
        <p:nvSpPr>
          <p:cNvPr id="70" name="Text 39"/>
          <p:cNvSpPr/>
          <p:nvPr/>
        </p:nvSpPr>
        <p:spPr>
          <a:xfrm>
            <a:off x="20254798" y="7340600"/>
            <a:ext cx="808668" cy="364067"/>
          </a:xfrm>
          <a:prstGeom prst="rect">
            <a:avLst/>
          </a:prstGeom>
          <a:noFill/>
          <a:ln/>
        </p:spPr>
        <p:txBody>
          <a:bodyPr wrap="square" lIns="0" tIns="0" rIns="0" bIns="0" rtlCol="0" anchor="t"/>
          <a:lstStyle/>
          <a:p>
            <a:pPr marL="0" indent="0" algn="ctr">
              <a:lnSpc>
                <a:spcPts val="2200"/>
              </a:lnSpc>
              <a:buNone/>
            </a:pPr>
            <a:r>
              <a:rPr lang="en-US" sz="2000" dirty="0">
                <a:solidFill>
                  <a:srgbClr val="FFFFFF">
                    <a:alpha val="100000"/>
                  </a:srgbClr>
                </a:solidFill>
                <a:latin typeface="Plus Jakarta Sans Regular" pitchFamily="34" charset="0"/>
                <a:ea typeface="Plus Jakarta Sans Regular" pitchFamily="34" charset="-122"/>
                <a:cs typeface="Plus Jakarta Sans Regular" pitchFamily="34" charset="-120"/>
              </a:rPr>
              <a:t>21.6%</a:t>
            </a:r>
            <a:endParaRPr lang="en-US" sz="2000" dirty="0"/>
          </a:p>
        </p:txBody>
      </p:sp>
      <p:sp>
        <p:nvSpPr>
          <p:cNvPr id="71" name="Text 40"/>
          <p:cNvSpPr/>
          <p:nvPr/>
        </p:nvSpPr>
        <p:spPr>
          <a:xfrm>
            <a:off x="20347943" y="6273800"/>
            <a:ext cx="694353" cy="364067"/>
          </a:xfrm>
          <a:prstGeom prst="rect">
            <a:avLst/>
          </a:prstGeom>
          <a:noFill/>
          <a:ln/>
        </p:spPr>
        <p:txBody>
          <a:bodyPr wrap="square" lIns="0" tIns="0" rIns="0" bIns="0" rtlCol="0" anchor="t"/>
          <a:lstStyle/>
          <a:p>
            <a:pPr marL="0" indent="0" algn="l">
              <a:lnSpc>
                <a:spcPts val="2200"/>
              </a:lnSpc>
              <a:buNone/>
            </a:pPr>
            <a:r>
              <a:rPr lang="en-US" sz="2000" dirty="0">
                <a:solidFill>
                  <a:srgbClr val="FFFFFF">
                    <a:alpha val="100000"/>
                  </a:srgbClr>
                </a:solidFill>
                <a:latin typeface="Plus Jakarta Sans Regular" pitchFamily="34" charset="0"/>
                <a:ea typeface="Plus Jakarta Sans Regular" pitchFamily="34" charset="-122"/>
                <a:cs typeface="Plus Jakarta Sans Regular" pitchFamily="34" charset="-120"/>
              </a:rPr>
              <a:t>27.%</a:t>
            </a:r>
            <a:endParaRPr lang="en-US" sz="2000" dirty="0"/>
          </a:p>
        </p:txBody>
      </p:sp>
      <p:graphicFrame>
        <p:nvGraphicFramePr>
          <p:cNvPr id="80" name="Chart 79">
            <a:extLst>
              <a:ext uri="{FF2B5EF4-FFF2-40B4-BE49-F238E27FC236}">
                <a16:creationId xmlns:a16="http://schemas.microsoft.com/office/drawing/2014/main" id="{D1C41B51-E953-C9FE-E16A-76E9207168DF}"/>
              </a:ext>
            </a:extLst>
          </p:cNvPr>
          <p:cNvGraphicFramePr/>
          <p:nvPr>
            <p:extLst>
              <p:ext uri="{D42A27DB-BD31-4B8C-83A1-F6EECF244321}">
                <p14:modId xmlns:p14="http://schemas.microsoft.com/office/powerpoint/2010/main" val="832754897"/>
              </p:ext>
            </p:extLst>
          </p:nvPr>
        </p:nvGraphicFramePr>
        <p:xfrm>
          <a:off x="2684184" y="5060951"/>
          <a:ext cx="9153695" cy="6222999"/>
        </p:xfrm>
        <a:graphic>
          <a:graphicData uri="http://schemas.openxmlformats.org/drawingml/2006/chart">
            <c:chart xmlns:c="http://schemas.openxmlformats.org/drawingml/2006/chart" xmlns:r="http://schemas.openxmlformats.org/officeDocument/2006/relationships" r:id="rId28"/>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pic>
        <p:nvPicPr>
          <p:cNvPr id="34" name="Graphic 33">
            <a:extLst>
              <a:ext uri="{FF2B5EF4-FFF2-40B4-BE49-F238E27FC236}">
                <a16:creationId xmlns:a16="http://schemas.microsoft.com/office/drawing/2014/main" id="{E927FB50-8E05-88FC-77A8-43FC0B94CA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 y="-1786"/>
            <a:ext cx="24387175" cy="13717786"/>
          </a:xfrm>
          <a:prstGeom prst="rect">
            <a:avLst/>
          </a:prstGeom>
        </p:spPr>
      </p:pic>
      <p:pic>
        <p:nvPicPr>
          <p:cNvPr id="3"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24191" y="4762500"/>
            <a:ext cx="21338667" cy="8191500"/>
          </a:xfrm>
          <a:prstGeom prst="rect">
            <a:avLst/>
          </a:prstGeom>
        </p:spPr>
      </p:pic>
      <p:pic>
        <p:nvPicPr>
          <p:cNvPr id="9" name="Image 7"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766258" y="1117740"/>
            <a:ext cx="273971" cy="273937"/>
          </a:xfrm>
          <a:prstGeom prst="rect">
            <a:avLst/>
          </a:prstGeom>
        </p:spPr>
      </p:pic>
      <p:pic>
        <p:nvPicPr>
          <p:cNvPr id="10" name="Image 8"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072479" y="1117740"/>
            <a:ext cx="273971" cy="273937"/>
          </a:xfrm>
          <a:prstGeom prst="rect">
            <a:avLst/>
          </a:prstGeom>
        </p:spPr>
      </p:pic>
      <p:pic>
        <p:nvPicPr>
          <p:cNvPr id="11" name="Image 9"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0460161" y="1117740"/>
            <a:ext cx="273838" cy="273803"/>
          </a:xfrm>
          <a:prstGeom prst="rect">
            <a:avLst/>
          </a:prstGeom>
        </p:spPr>
      </p:pic>
      <p:sp>
        <p:nvSpPr>
          <p:cNvPr id="12" name="Text 0"/>
          <p:cNvSpPr/>
          <p:nvPr/>
        </p:nvSpPr>
        <p:spPr>
          <a:xfrm>
            <a:off x="21477808" y="1083174"/>
            <a:ext cx="1431046"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Bold" pitchFamily="34" charset="0"/>
                <a:ea typeface="Plus Jakarta Sans Bold" pitchFamily="34" charset="-122"/>
                <a:cs typeface="Plus Jakarta Sans Bold" pitchFamily="34" charset="-120"/>
              </a:rPr>
              <a:t>Metriplace</a:t>
            </a:r>
            <a:endParaRPr lang="en-US" sz="2000" dirty="0"/>
          </a:p>
        </p:txBody>
      </p:sp>
      <p:sp>
        <p:nvSpPr>
          <p:cNvPr id="13" name="Text 1"/>
          <p:cNvSpPr/>
          <p:nvPr/>
        </p:nvSpPr>
        <p:spPr>
          <a:xfrm>
            <a:off x="1524191" y="1066800"/>
            <a:ext cx="948385" cy="338667"/>
          </a:xfrm>
          <a:prstGeom prst="rect">
            <a:avLst/>
          </a:prstGeom>
          <a:noFill/>
          <a:ln/>
        </p:spPr>
        <p:txBody>
          <a:bodyPr wrap="square" lIns="0" tIns="0" rIns="0" bIns="0" rtlCol="0" anchor="t"/>
          <a:lstStyle/>
          <a:p>
            <a:pPr marL="0" indent="0" algn="l">
              <a:lnSpc>
                <a:spcPts val="20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Page 11</a:t>
            </a:r>
            <a:endParaRPr lang="en-US" sz="2000" dirty="0"/>
          </a:p>
        </p:txBody>
      </p:sp>
      <p:sp>
        <p:nvSpPr>
          <p:cNvPr id="14" name="Text 2"/>
          <p:cNvSpPr/>
          <p:nvPr/>
        </p:nvSpPr>
        <p:spPr>
          <a:xfrm>
            <a:off x="1524191" y="2146300"/>
            <a:ext cx="7345751" cy="2048933"/>
          </a:xfrm>
          <a:prstGeom prst="rect">
            <a:avLst/>
          </a:prstGeom>
          <a:noFill/>
          <a:ln/>
        </p:spPr>
        <p:txBody>
          <a:bodyPr wrap="square" lIns="0" tIns="0" rIns="0" bIns="0" rtlCol="0" anchor="t"/>
          <a:lstStyle/>
          <a:p>
            <a:pPr marL="0" indent="0" algn="l">
              <a:lnSpc>
                <a:spcPts val="7040"/>
              </a:lnSpc>
              <a:buNone/>
            </a:pPr>
            <a:r>
              <a:rPr lang="en-US" sz="6400" dirty="0">
                <a:solidFill>
                  <a:srgbClr val="000000">
                    <a:alpha val="100000"/>
                  </a:srgbClr>
                </a:solidFill>
                <a:latin typeface="Inter Bold" pitchFamily="34" charset="0"/>
                <a:ea typeface="Inter Bold" pitchFamily="34" charset="-122"/>
                <a:cs typeface="Inter Bold" pitchFamily="34" charset="-120"/>
              </a:rPr>
              <a:t>Funding Models &amp;</a:t>
            </a:r>
            <a:endParaRPr lang="en-US" sz="6400" dirty="0"/>
          </a:p>
          <a:p>
            <a:pPr marL="0" indent="0" algn="l">
              <a:lnSpc>
                <a:spcPts val="7040"/>
              </a:lnSpc>
              <a:buNone/>
            </a:pPr>
            <a:r>
              <a:rPr lang="en-US" sz="6400" dirty="0">
                <a:solidFill>
                  <a:srgbClr val="000000">
                    <a:alpha val="100000"/>
                  </a:srgbClr>
                </a:solidFill>
                <a:latin typeface="Inter Bold" pitchFamily="34" charset="0"/>
                <a:ea typeface="Inter Bold" pitchFamily="34" charset="-122"/>
                <a:cs typeface="Inter Bold" pitchFamily="34" charset="-120"/>
              </a:rPr>
              <a:t>Capital Allocation</a:t>
            </a:r>
            <a:endParaRPr lang="en-US" sz="6400" dirty="0"/>
          </a:p>
        </p:txBody>
      </p:sp>
      <p:sp>
        <p:nvSpPr>
          <p:cNvPr id="15" name="Text 3"/>
          <p:cNvSpPr/>
          <p:nvPr/>
        </p:nvSpPr>
        <p:spPr>
          <a:xfrm>
            <a:off x="14746543" y="2146300"/>
            <a:ext cx="8179822" cy="1930400"/>
          </a:xfrm>
          <a:prstGeom prst="rect">
            <a:avLst/>
          </a:prstGeom>
          <a:noFill/>
          <a:ln/>
        </p:spPr>
        <p:txBody>
          <a:bodyPr wrap="square" lIns="0" tIns="0" rIns="0" bIns="0" rtlCol="0" anchor="t"/>
          <a:lstStyle/>
          <a:p>
            <a:pPr marL="0" indent="0" algn="l">
              <a:lnSpc>
                <a:spcPts val="3600"/>
              </a:lnSpc>
              <a:buNone/>
            </a:pPr>
            <a:r>
              <a:rPr lang="en-US" sz="2400" kern="0" spc="-24" dirty="0">
                <a:solidFill>
                  <a:srgbClr val="000000">
                    <a:alpha val="100000"/>
                  </a:srgbClr>
                </a:solidFill>
                <a:latin typeface="Inter Regular" pitchFamily="34" charset="0"/>
                <a:ea typeface="Inter Regular" pitchFamily="34" charset="-122"/>
                <a:cs typeface="Inter Regular" pitchFamily="34" charset="-120"/>
              </a:rPr>
              <a:t>Smart city projects are financed through a blend of public and private sources, ensuring both scalability and sustainability. Funding models vary based on project type, regional policies, and investor appetite.</a:t>
            </a:r>
            <a:endParaRPr lang="en-US" sz="2400" dirty="0"/>
          </a:p>
        </p:txBody>
      </p:sp>
      <p:sp>
        <p:nvSpPr>
          <p:cNvPr id="27" name="Shape 9"/>
          <p:cNvSpPr/>
          <p:nvPr/>
        </p:nvSpPr>
        <p:spPr>
          <a:xfrm>
            <a:off x="5017127" y="12141200"/>
            <a:ext cx="16461257" cy="279400"/>
          </a:xfrm>
          <a:prstGeom prst="rect">
            <a:avLst/>
          </a:prstGeom>
          <a:noFill/>
          <a:ln/>
        </p:spPr>
        <p:txBody>
          <a:bodyPr/>
          <a:lstStyle/>
          <a:p>
            <a:endParaRPr lang="en-ID"/>
          </a:p>
        </p:txBody>
      </p:sp>
      <p:graphicFrame>
        <p:nvGraphicFramePr>
          <p:cNvPr id="37" name="Chart 36">
            <a:extLst>
              <a:ext uri="{FF2B5EF4-FFF2-40B4-BE49-F238E27FC236}">
                <a16:creationId xmlns:a16="http://schemas.microsoft.com/office/drawing/2014/main" id="{82766004-80A4-41AD-C42B-580DB60FC205}"/>
              </a:ext>
            </a:extLst>
          </p:cNvPr>
          <p:cNvGraphicFramePr/>
          <p:nvPr>
            <p:extLst>
              <p:ext uri="{D42A27DB-BD31-4B8C-83A1-F6EECF244321}">
                <p14:modId xmlns:p14="http://schemas.microsoft.com/office/powerpoint/2010/main" val="151925964"/>
              </p:ext>
            </p:extLst>
          </p:nvPr>
        </p:nvGraphicFramePr>
        <p:xfrm>
          <a:off x="1771650" y="4559300"/>
          <a:ext cx="20574000" cy="7861300"/>
        </p:xfrm>
        <a:graphic>
          <a:graphicData uri="http://schemas.openxmlformats.org/drawingml/2006/chart">
            <c:chart xmlns:c="http://schemas.openxmlformats.org/drawingml/2006/chart" xmlns:r="http://schemas.openxmlformats.org/officeDocument/2006/relationships" r:id="rId13"/>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pic>
        <p:nvPicPr>
          <p:cNvPr id="45" name="Graphic 44">
            <a:extLst>
              <a:ext uri="{FF2B5EF4-FFF2-40B4-BE49-F238E27FC236}">
                <a16:creationId xmlns:a16="http://schemas.microsoft.com/office/drawing/2014/main" id="{74FB3C34-2D0C-FE2D-1D10-6D23D087F2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273" y="150614"/>
            <a:ext cx="24387175" cy="13717786"/>
          </a:xfrm>
          <a:prstGeom prst="rect">
            <a:avLst/>
          </a:prstGeom>
        </p:spPr>
      </p:pic>
      <p:pic>
        <p:nvPicPr>
          <p:cNvPr id="44" name="Graphic 43">
            <a:extLst>
              <a:ext uri="{FF2B5EF4-FFF2-40B4-BE49-F238E27FC236}">
                <a16:creationId xmlns:a16="http://schemas.microsoft.com/office/drawing/2014/main" id="{A41571B1-96A0-B8B5-99DA-FB88E3ABF637}"/>
              </a:ext>
            </a:extLst>
          </p:cNvPr>
          <p:cNvPicPr>
            <a:picLocks noGrp="1" noRot="1" noChangeAspect="1" noMove="1" noResize="1" noEditPoints="1" noAdjustHandles="1" noChangeArrowheads="1" noChangeShapeType="1" noCrop="1"/>
          </p:cNvPicPr>
          <p:nvPr/>
        </p:nvPicPr>
        <p:blipFill>
          <a:blip r:embed="rId3">
            <a:extLst>
              <a:ext uri="{96DAC541-7B7A-43D3-8B79-37D633B846F1}">
                <asvg:svgBlip xmlns:asvg="http://schemas.microsoft.com/office/drawing/2016/SVG/main" r:embed="rId4"/>
              </a:ext>
            </a:extLst>
          </a:blip>
          <a:stretch>
            <a:fillRect/>
          </a:stretch>
        </p:blipFill>
        <p:spPr>
          <a:xfrm>
            <a:off x="0" y="-1786"/>
            <a:ext cx="24539448" cy="13870186"/>
          </a:xfrm>
          <a:prstGeom prst="rect">
            <a:avLst/>
          </a:prstGeom>
        </p:spPr>
      </p:pic>
      <p:pic>
        <p:nvPicPr>
          <p:cNvPr id="3" name="Image 1" descr=" "/>
          <p:cNvPicPr>
            <a:picLocks noGrp="1" noRot="1" noChangeAspect="1" noMove="1" noResize="1" noEditPoints="1" noAdjustHandles="1" noChangeArrowheads="1" noChangeShapeType="1" noCrop="1"/>
          </p:cNvPicPr>
          <p:nvPr/>
        </p:nvPicPr>
        <p:blipFill>
          <a:blip r:embed="rId5">
            <a:extLst>
              <a:ext uri="{96DAC541-7B7A-43D3-8B79-37D633B846F1}">
                <asvg:svgBlip xmlns:asvg="http://schemas.microsoft.com/office/drawing/2016/SVG/main" r:embed="rId6"/>
              </a:ext>
            </a:extLst>
          </a:blip>
          <a:stretch>
            <a:fillRect/>
          </a:stretch>
        </p:blipFill>
        <p:spPr>
          <a:xfrm>
            <a:off x="1524191" y="4699000"/>
            <a:ext cx="21300562" cy="8216900"/>
          </a:xfrm>
          <a:prstGeom prst="rect">
            <a:avLst/>
          </a:prstGeom>
        </p:spPr>
      </p:pic>
      <p:pic>
        <p:nvPicPr>
          <p:cNvPr id="16" name="Image 10"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766258" y="1117740"/>
            <a:ext cx="273971" cy="273937"/>
          </a:xfrm>
          <a:prstGeom prst="rect">
            <a:avLst/>
          </a:prstGeom>
        </p:spPr>
      </p:pic>
      <p:pic>
        <p:nvPicPr>
          <p:cNvPr id="17" name="Image 11"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072479" y="1117740"/>
            <a:ext cx="273971" cy="273937"/>
          </a:xfrm>
          <a:prstGeom prst="rect">
            <a:avLst/>
          </a:prstGeom>
        </p:spPr>
      </p:pic>
      <p:pic>
        <p:nvPicPr>
          <p:cNvPr id="18" name="Image 12"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0460161" y="1117740"/>
            <a:ext cx="273841" cy="273803"/>
          </a:xfrm>
          <a:prstGeom prst="rect">
            <a:avLst/>
          </a:prstGeom>
        </p:spPr>
      </p:pic>
      <p:sp>
        <p:nvSpPr>
          <p:cNvPr id="19" name="Text 4"/>
          <p:cNvSpPr/>
          <p:nvPr/>
        </p:nvSpPr>
        <p:spPr>
          <a:xfrm>
            <a:off x="21477808" y="1083174"/>
            <a:ext cx="1431046"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Bold" pitchFamily="34" charset="0"/>
                <a:ea typeface="Plus Jakarta Sans Bold" pitchFamily="34" charset="-122"/>
                <a:cs typeface="Plus Jakarta Sans Bold" pitchFamily="34" charset="-120"/>
              </a:rPr>
              <a:t>Metriplace</a:t>
            </a:r>
            <a:endParaRPr lang="en-US" sz="2000" dirty="0"/>
          </a:p>
        </p:txBody>
      </p:sp>
      <p:sp>
        <p:nvSpPr>
          <p:cNvPr id="20" name="Text 5"/>
          <p:cNvSpPr/>
          <p:nvPr/>
        </p:nvSpPr>
        <p:spPr>
          <a:xfrm>
            <a:off x="1524191" y="1066800"/>
            <a:ext cx="999192" cy="338667"/>
          </a:xfrm>
          <a:prstGeom prst="rect">
            <a:avLst/>
          </a:prstGeom>
          <a:noFill/>
          <a:ln/>
        </p:spPr>
        <p:txBody>
          <a:bodyPr wrap="square" lIns="0" tIns="0" rIns="0" bIns="0" rtlCol="0" anchor="t"/>
          <a:lstStyle/>
          <a:p>
            <a:pPr marL="0" indent="0" algn="l">
              <a:lnSpc>
                <a:spcPts val="20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Page 12</a:t>
            </a:r>
            <a:endParaRPr lang="en-US" sz="2000" dirty="0"/>
          </a:p>
        </p:txBody>
      </p:sp>
      <p:sp>
        <p:nvSpPr>
          <p:cNvPr id="21" name="Text 6"/>
          <p:cNvSpPr/>
          <p:nvPr/>
        </p:nvSpPr>
        <p:spPr>
          <a:xfrm>
            <a:off x="1524191" y="2146300"/>
            <a:ext cx="5923174" cy="1159933"/>
          </a:xfrm>
          <a:prstGeom prst="rect">
            <a:avLst/>
          </a:prstGeom>
          <a:noFill/>
          <a:ln/>
        </p:spPr>
        <p:txBody>
          <a:bodyPr wrap="square" lIns="0" tIns="0" rIns="0" bIns="0" rtlCol="0" anchor="t"/>
          <a:lstStyle/>
          <a:p>
            <a:pPr marL="0" indent="0" algn="l">
              <a:lnSpc>
                <a:spcPts val="7040"/>
              </a:lnSpc>
              <a:buNone/>
            </a:pPr>
            <a:r>
              <a:rPr lang="en-US" sz="6400" dirty="0">
                <a:solidFill>
                  <a:srgbClr val="000000">
                    <a:alpha val="100000"/>
                  </a:srgbClr>
                </a:solidFill>
                <a:latin typeface="Inter Bold" pitchFamily="34" charset="0"/>
                <a:ea typeface="Inter Bold" pitchFamily="34" charset="-122"/>
                <a:cs typeface="Inter Bold" pitchFamily="34" charset="-120"/>
              </a:rPr>
              <a:t>Cost vs. Value</a:t>
            </a:r>
            <a:endParaRPr lang="en-US" sz="6400" dirty="0"/>
          </a:p>
        </p:txBody>
      </p:sp>
      <p:sp>
        <p:nvSpPr>
          <p:cNvPr id="22" name="Text 7"/>
          <p:cNvSpPr/>
          <p:nvPr/>
        </p:nvSpPr>
        <p:spPr>
          <a:xfrm>
            <a:off x="13616102" y="2146300"/>
            <a:ext cx="9348368" cy="1473200"/>
          </a:xfrm>
          <a:prstGeom prst="rect">
            <a:avLst/>
          </a:prstGeom>
          <a:noFill/>
          <a:ln/>
        </p:spPr>
        <p:txBody>
          <a:bodyPr wrap="square" lIns="0" tIns="0" rIns="0" bIns="0" rtlCol="0" anchor="t"/>
          <a:lstStyle/>
          <a:p>
            <a:pPr marL="0" indent="0" algn="l">
              <a:lnSpc>
                <a:spcPts val="3600"/>
              </a:lnSpc>
              <a:buNone/>
            </a:pPr>
            <a:r>
              <a:rPr lang="en-US" sz="2400" kern="0" spc="-24" dirty="0">
                <a:solidFill>
                  <a:srgbClr val="000000">
                    <a:alpha val="100000"/>
                  </a:srgbClr>
                </a:solidFill>
                <a:latin typeface="Inter Regular" pitchFamily="34" charset="0"/>
                <a:ea typeface="Inter Regular" pitchFamily="34" charset="-122"/>
                <a:cs typeface="Inter Regular" pitchFamily="34" charset="-120"/>
              </a:rPr>
              <a:t>Investing in smart city systems delivers measurable long-term savings across energy, maintenance, and labor—proving that the upfront cost leads to significant operational value.</a:t>
            </a:r>
            <a:endParaRPr lang="en-US" sz="2400" dirty="0"/>
          </a:p>
        </p:txBody>
      </p:sp>
      <p:sp>
        <p:nvSpPr>
          <p:cNvPr id="24" name="Shape 8"/>
          <p:cNvSpPr/>
          <p:nvPr/>
        </p:nvSpPr>
        <p:spPr>
          <a:xfrm>
            <a:off x="2184673" y="5537200"/>
            <a:ext cx="546168" cy="6388100"/>
          </a:xfrm>
          <a:prstGeom prst="rect">
            <a:avLst/>
          </a:prstGeom>
          <a:noFill/>
          <a:ln/>
        </p:spPr>
        <p:txBody>
          <a:bodyPr/>
          <a:lstStyle/>
          <a:p>
            <a:endParaRPr lang="en-ID"/>
          </a:p>
        </p:txBody>
      </p:sp>
      <p:graphicFrame>
        <p:nvGraphicFramePr>
          <p:cNvPr id="48" name="Chart 47">
            <a:extLst>
              <a:ext uri="{FF2B5EF4-FFF2-40B4-BE49-F238E27FC236}">
                <a16:creationId xmlns:a16="http://schemas.microsoft.com/office/drawing/2014/main" id="{78ECCA4F-7261-2CF6-9789-462B50CC8CDE}"/>
              </a:ext>
            </a:extLst>
          </p:cNvPr>
          <p:cNvGraphicFramePr/>
          <p:nvPr>
            <p:extLst>
              <p:ext uri="{D42A27DB-BD31-4B8C-83A1-F6EECF244321}">
                <p14:modId xmlns:p14="http://schemas.microsoft.com/office/powerpoint/2010/main" val="2278334533"/>
              </p:ext>
            </p:extLst>
          </p:nvPr>
        </p:nvGraphicFramePr>
        <p:xfrm>
          <a:off x="2423704" y="4713654"/>
          <a:ext cx="19692040" cy="7560000"/>
        </p:xfrm>
        <a:graphic>
          <a:graphicData uri="http://schemas.openxmlformats.org/drawingml/2006/chart">
            <c:chart xmlns:c="http://schemas.openxmlformats.org/drawingml/2006/chart" xmlns:r="http://schemas.openxmlformats.org/officeDocument/2006/relationships" r:id="rId13"/>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pic>
        <p:nvPicPr>
          <p:cNvPr id="51" name="Graphic 50">
            <a:extLst>
              <a:ext uri="{FF2B5EF4-FFF2-40B4-BE49-F238E27FC236}">
                <a16:creationId xmlns:a16="http://schemas.microsoft.com/office/drawing/2014/main" id="{7F018181-736C-CEBE-2890-ABB32154E2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510" y="9853"/>
            <a:ext cx="24387175" cy="13717786"/>
          </a:xfrm>
          <a:prstGeom prst="rect">
            <a:avLst/>
          </a:prstGeom>
        </p:spPr>
      </p:pic>
      <p:pic>
        <p:nvPicPr>
          <p:cNvPr id="50" name="Graphic 49">
            <a:extLst>
              <a:ext uri="{FF2B5EF4-FFF2-40B4-BE49-F238E27FC236}">
                <a16:creationId xmlns:a16="http://schemas.microsoft.com/office/drawing/2014/main" id="{B94C2414-BA61-66DB-3D4B-AB54618D47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 y="-1786"/>
            <a:ext cx="24387175" cy="13717786"/>
          </a:xfrm>
          <a:prstGeom prst="rect">
            <a:avLst/>
          </a:prstGeom>
        </p:spPr>
      </p:pic>
      <p:pic>
        <p:nvPicPr>
          <p:cNvPr id="3"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766258" y="1117740"/>
            <a:ext cx="273971" cy="273937"/>
          </a:xfrm>
          <a:prstGeom prst="rect">
            <a:avLst/>
          </a:prstGeom>
        </p:spPr>
      </p:pic>
      <p:pic>
        <p:nvPicPr>
          <p:cNvPr id="4"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072479" y="1117740"/>
            <a:ext cx="273971" cy="273937"/>
          </a:xfrm>
          <a:prstGeom prst="rect">
            <a:avLst/>
          </a:prstGeom>
        </p:spPr>
      </p:pic>
      <p:pic>
        <p:nvPicPr>
          <p:cNvPr id="5" name="Image 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460161" y="1117740"/>
            <a:ext cx="273841" cy="273803"/>
          </a:xfrm>
          <a:prstGeom prst="rect">
            <a:avLst/>
          </a:prstGeom>
        </p:spPr>
      </p:pic>
      <p:sp>
        <p:nvSpPr>
          <p:cNvPr id="6" name="Text 0"/>
          <p:cNvSpPr/>
          <p:nvPr/>
        </p:nvSpPr>
        <p:spPr>
          <a:xfrm>
            <a:off x="21477808" y="1083174"/>
            <a:ext cx="1431046"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Bold" pitchFamily="34" charset="0"/>
                <a:ea typeface="Plus Jakarta Sans Bold" pitchFamily="34" charset="-122"/>
                <a:cs typeface="Plus Jakarta Sans Bold" pitchFamily="34" charset="-120"/>
              </a:rPr>
              <a:t>Metriplace</a:t>
            </a:r>
            <a:endParaRPr lang="en-US" sz="2000" dirty="0"/>
          </a:p>
        </p:txBody>
      </p:sp>
      <p:sp>
        <p:nvSpPr>
          <p:cNvPr id="7" name="Text 1"/>
          <p:cNvSpPr/>
          <p:nvPr/>
        </p:nvSpPr>
        <p:spPr>
          <a:xfrm>
            <a:off x="1524191" y="1066800"/>
            <a:ext cx="1011893" cy="338667"/>
          </a:xfrm>
          <a:prstGeom prst="rect">
            <a:avLst/>
          </a:prstGeom>
          <a:noFill/>
          <a:ln/>
        </p:spPr>
        <p:txBody>
          <a:bodyPr wrap="square" lIns="0" tIns="0" rIns="0" bIns="0" rtlCol="0" anchor="t"/>
          <a:lstStyle/>
          <a:p>
            <a:pPr marL="0" indent="0" algn="l">
              <a:lnSpc>
                <a:spcPts val="20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Page 13</a:t>
            </a:r>
            <a:endParaRPr lang="en-US" sz="2000" dirty="0"/>
          </a:p>
        </p:txBody>
      </p:sp>
      <p:sp>
        <p:nvSpPr>
          <p:cNvPr id="8" name="Text 2"/>
          <p:cNvSpPr/>
          <p:nvPr/>
        </p:nvSpPr>
        <p:spPr>
          <a:xfrm>
            <a:off x="1524191" y="1816100"/>
            <a:ext cx="5821561" cy="2048933"/>
          </a:xfrm>
          <a:prstGeom prst="rect">
            <a:avLst/>
          </a:prstGeom>
          <a:noFill/>
          <a:ln/>
        </p:spPr>
        <p:txBody>
          <a:bodyPr wrap="square" lIns="0" tIns="0" rIns="0" bIns="0" rtlCol="0" anchor="t"/>
          <a:lstStyle/>
          <a:p>
            <a:pPr marL="0" indent="0" algn="l">
              <a:lnSpc>
                <a:spcPts val="7040"/>
              </a:lnSpc>
              <a:buNone/>
            </a:pPr>
            <a:r>
              <a:rPr lang="en-US" sz="6400" dirty="0">
                <a:solidFill>
                  <a:srgbClr val="000000">
                    <a:alpha val="100000"/>
                  </a:srgbClr>
                </a:solidFill>
                <a:latin typeface="Inter Bold" pitchFamily="34" charset="0"/>
                <a:ea typeface="Inter Bold" pitchFamily="34" charset="-122"/>
                <a:cs typeface="Inter Bold" pitchFamily="34" charset="-120"/>
              </a:rPr>
              <a:t>Investment</a:t>
            </a:r>
            <a:endParaRPr lang="en-US" sz="6400" dirty="0"/>
          </a:p>
          <a:p>
            <a:pPr marL="0" indent="0" algn="l">
              <a:lnSpc>
                <a:spcPts val="7040"/>
              </a:lnSpc>
              <a:buNone/>
            </a:pPr>
            <a:r>
              <a:rPr lang="en-US" sz="6400" dirty="0">
                <a:solidFill>
                  <a:srgbClr val="000000">
                    <a:alpha val="100000"/>
                  </a:srgbClr>
                </a:solidFill>
                <a:latin typeface="Inter Bold" pitchFamily="34" charset="0"/>
                <a:ea typeface="Inter Bold" pitchFamily="34" charset="-122"/>
                <a:cs typeface="Inter Bold" pitchFamily="34" charset="-120"/>
              </a:rPr>
              <a:t>Opportunities</a:t>
            </a:r>
            <a:endParaRPr lang="en-US" sz="6400" dirty="0"/>
          </a:p>
        </p:txBody>
      </p:sp>
      <p:sp>
        <p:nvSpPr>
          <p:cNvPr id="9" name="Text 3"/>
          <p:cNvSpPr/>
          <p:nvPr/>
        </p:nvSpPr>
        <p:spPr>
          <a:xfrm>
            <a:off x="1524191" y="3898900"/>
            <a:ext cx="8637080" cy="1473200"/>
          </a:xfrm>
          <a:prstGeom prst="rect">
            <a:avLst/>
          </a:prstGeom>
          <a:noFill/>
          <a:ln/>
        </p:spPr>
        <p:txBody>
          <a:bodyPr wrap="square" lIns="0" tIns="0" rIns="0" bIns="0" rtlCol="0" anchor="t"/>
          <a:lstStyle/>
          <a:p>
            <a:pPr marL="0" indent="0" algn="l">
              <a:lnSpc>
                <a:spcPts val="3600"/>
              </a:lnSpc>
              <a:buNone/>
            </a:pPr>
            <a:r>
              <a:rPr lang="en-US" sz="2400" kern="0" spc="-24" dirty="0">
                <a:solidFill>
                  <a:srgbClr val="000000">
                    <a:alpha val="100000"/>
                  </a:srgbClr>
                </a:solidFill>
                <a:latin typeface="Inter Regular" pitchFamily="34" charset="0"/>
                <a:ea typeface="Inter Regular" pitchFamily="34" charset="-122"/>
                <a:cs typeface="Inter Regular" pitchFamily="34" charset="-120"/>
              </a:rPr>
              <a:t>As smart cities scale, investors are turning to sectors that offer strong ROI with manageable risk. Key areas include mobility, infrastructure, and sustainable utilities.</a:t>
            </a:r>
            <a:endParaRPr lang="en-US" sz="2400" dirty="0"/>
          </a:p>
        </p:txBody>
      </p:sp>
      <p:pic>
        <p:nvPicPr>
          <p:cNvPr id="10" name="Image 4"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24191" y="5765800"/>
            <a:ext cx="10758245" cy="6616700"/>
          </a:xfrm>
          <a:prstGeom prst="rect">
            <a:avLst/>
          </a:prstGeom>
        </p:spPr>
      </p:pic>
      <p:pic>
        <p:nvPicPr>
          <p:cNvPr id="11" name="Image 5"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524191" y="5765800"/>
            <a:ext cx="10758245" cy="1117600"/>
          </a:xfrm>
          <a:prstGeom prst="rect">
            <a:avLst/>
          </a:prstGeom>
        </p:spPr>
      </p:pic>
      <p:sp>
        <p:nvSpPr>
          <p:cNvPr id="12" name="Text 4"/>
          <p:cNvSpPr/>
          <p:nvPr/>
        </p:nvSpPr>
        <p:spPr>
          <a:xfrm>
            <a:off x="1981448" y="7302500"/>
            <a:ext cx="1812093" cy="338667"/>
          </a:xfrm>
          <a:prstGeom prst="rect">
            <a:avLst/>
          </a:prstGeom>
          <a:noFill/>
          <a:ln/>
        </p:spPr>
        <p:txBody>
          <a:bodyPr wrap="square" lIns="0" tIns="0" rIns="0" bIns="0" rtlCol="0" anchor="t"/>
          <a:lstStyle/>
          <a:p>
            <a:pPr marL="0" indent="0" algn="l">
              <a:lnSpc>
                <a:spcPts val="20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Urban Mobility</a:t>
            </a:r>
            <a:endParaRPr lang="en-US" sz="2000" dirty="0"/>
          </a:p>
        </p:txBody>
      </p:sp>
      <p:sp>
        <p:nvSpPr>
          <p:cNvPr id="13" name="Text 5"/>
          <p:cNvSpPr/>
          <p:nvPr/>
        </p:nvSpPr>
        <p:spPr>
          <a:xfrm>
            <a:off x="9107038" y="7302500"/>
            <a:ext cx="1405642" cy="338667"/>
          </a:xfrm>
          <a:prstGeom prst="rect">
            <a:avLst/>
          </a:prstGeom>
          <a:noFill/>
          <a:ln/>
        </p:spPr>
        <p:txBody>
          <a:bodyPr wrap="square" lIns="0" tIns="0" rIns="0" bIns="0" rtlCol="0" anchor="t"/>
          <a:lstStyle/>
          <a:p>
            <a:pPr marL="0" indent="0" algn="l">
              <a:lnSpc>
                <a:spcPts val="20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3 (Medium)</a:t>
            </a:r>
            <a:endParaRPr lang="en-US" sz="2000" dirty="0"/>
          </a:p>
        </p:txBody>
      </p:sp>
      <p:sp>
        <p:nvSpPr>
          <p:cNvPr id="14" name="Text 6"/>
          <p:cNvSpPr/>
          <p:nvPr/>
        </p:nvSpPr>
        <p:spPr>
          <a:xfrm>
            <a:off x="9107038" y="10553700"/>
            <a:ext cx="1405642" cy="338667"/>
          </a:xfrm>
          <a:prstGeom prst="rect">
            <a:avLst/>
          </a:prstGeom>
          <a:noFill/>
          <a:ln/>
        </p:spPr>
        <p:txBody>
          <a:bodyPr wrap="square" lIns="0" tIns="0" rIns="0" bIns="0" rtlCol="0" anchor="t"/>
          <a:lstStyle/>
          <a:p>
            <a:pPr marL="0" indent="0" algn="l">
              <a:lnSpc>
                <a:spcPts val="20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3 (Medium)</a:t>
            </a:r>
            <a:endParaRPr lang="en-US" sz="2000" dirty="0"/>
          </a:p>
        </p:txBody>
      </p:sp>
      <p:sp>
        <p:nvSpPr>
          <p:cNvPr id="15" name="Text 7"/>
          <p:cNvSpPr/>
          <p:nvPr/>
        </p:nvSpPr>
        <p:spPr>
          <a:xfrm>
            <a:off x="9107038" y="11633200"/>
            <a:ext cx="2307455" cy="338667"/>
          </a:xfrm>
          <a:prstGeom prst="rect">
            <a:avLst/>
          </a:prstGeom>
          <a:noFill/>
          <a:ln/>
        </p:spPr>
        <p:txBody>
          <a:bodyPr wrap="square" lIns="0" tIns="0" rIns="0" bIns="0" rtlCol="0" anchor="t"/>
          <a:lstStyle/>
          <a:p>
            <a:pPr marL="0" indent="0" algn="l">
              <a:lnSpc>
                <a:spcPts val="20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4 (Moderate-High)</a:t>
            </a:r>
            <a:endParaRPr lang="en-US" sz="2000" dirty="0"/>
          </a:p>
        </p:txBody>
      </p:sp>
      <p:sp>
        <p:nvSpPr>
          <p:cNvPr id="16" name="Text 8"/>
          <p:cNvSpPr/>
          <p:nvPr/>
        </p:nvSpPr>
        <p:spPr>
          <a:xfrm>
            <a:off x="9107038" y="8382000"/>
            <a:ext cx="935684" cy="338667"/>
          </a:xfrm>
          <a:prstGeom prst="rect">
            <a:avLst/>
          </a:prstGeom>
          <a:noFill/>
          <a:ln/>
        </p:spPr>
        <p:txBody>
          <a:bodyPr wrap="square" lIns="0" tIns="0" rIns="0" bIns="0" rtlCol="0" anchor="t"/>
          <a:lstStyle/>
          <a:p>
            <a:pPr marL="0" indent="0" algn="l">
              <a:lnSpc>
                <a:spcPts val="20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2 (Low)</a:t>
            </a:r>
            <a:endParaRPr lang="en-US" sz="2000" dirty="0"/>
          </a:p>
        </p:txBody>
      </p:sp>
      <p:sp>
        <p:nvSpPr>
          <p:cNvPr id="17" name="Text 9"/>
          <p:cNvSpPr/>
          <p:nvPr/>
        </p:nvSpPr>
        <p:spPr>
          <a:xfrm>
            <a:off x="9107038" y="9461500"/>
            <a:ext cx="935684" cy="338667"/>
          </a:xfrm>
          <a:prstGeom prst="rect">
            <a:avLst/>
          </a:prstGeom>
          <a:noFill/>
          <a:ln/>
        </p:spPr>
        <p:txBody>
          <a:bodyPr wrap="square" lIns="0" tIns="0" rIns="0" bIns="0" rtlCol="0" anchor="t"/>
          <a:lstStyle/>
          <a:p>
            <a:pPr marL="0" indent="0" algn="l">
              <a:lnSpc>
                <a:spcPts val="20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2 (Low)</a:t>
            </a:r>
            <a:endParaRPr lang="en-US" sz="2000" dirty="0"/>
          </a:p>
        </p:txBody>
      </p:sp>
      <p:sp>
        <p:nvSpPr>
          <p:cNvPr id="18" name="Text 10"/>
          <p:cNvSpPr/>
          <p:nvPr/>
        </p:nvSpPr>
        <p:spPr>
          <a:xfrm>
            <a:off x="1981448" y="8382000"/>
            <a:ext cx="1964512" cy="338667"/>
          </a:xfrm>
          <a:prstGeom prst="rect">
            <a:avLst/>
          </a:prstGeom>
          <a:noFill/>
          <a:ln/>
        </p:spPr>
        <p:txBody>
          <a:bodyPr wrap="square" lIns="0" tIns="0" rIns="0" bIns="0" rtlCol="0" anchor="t"/>
          <a:lstStyle/>
          <a:p>
            <a:pPr marL="0" indent="0" algn="l">
              <a:lnSpc>
                <a:spcPts val="20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Smart Buildings</a:t>
            </a:r>
            <a:endParaRPr lang="en-US" sz="2000" dirty="0"/>
          </a:p>
        </p:txBody>
      </p:sp>
      <p:sp>
        <p:nvSpPr>
          <p:cNvPr id="19" name="Text 11"/>
          <p:cNvSpPr/>
          <p:nvPr/>
        </p:nvSpPr>
        <p:spPr>
          <a:xfrm>
            <a:off x="1981448" y="9461500"/>
            <a:ext cx="3310880" cy="338667"/>
          </a:xfrm>
          <a:prstGeom prst="rect">
            <a:avLst/>
          </a:prstGeom>
          <a:noFill/>
          <a:ln/>
        </p:spPr>
        <p:txBody>
          <a:bodyPr wrap="square" lIns="0" tIns="0" rIns="0" bIns="0" rtlCol="0" anchor="t"/>
          <a:lstStyle/>
          <a:p>
            <a:pPr marL="0" indent="0" algn="l">
              <a:lnSpc>
                <a:spcPts val="20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Connectivity Infrastructure</a:t>
            </a:r>
            <a:endParaRPr lang="en-US" sz="2000" dirty="0"/>
          </a:p>
        </p:txBody>
      </p:sp>
      <p:sp>
        <p:nvSpPr>
          <p:cNvPr id="20" name="Text 12"/>
          <p:cNvSpPr/>
          <p:nvPr/>
        </p:nvSpPr>
        <p:spPr>
          <a:xfrm>
            <a:off x="1981448" y="10553700"/>
            <a:ext cx="1710480" cy="338667"/>
          </a:xfrm>
          <a:prstGeom prst="rect">
            <a:avLst/>
          </a:prstGeom>
          <a:noFill/>
          <a:ln/>
        </p:spPr>
        <p:txBody>
          <a:bodyPr wrap="square" lIns="0" tIns="0" rIns="0" bIns="0" rtlCol="0" anchor="t"/>
          <a:lstStyle/>
          <a:p>
            <a:pPr marL="0" indent="0" algn="l">
              <a:lnSpc>
                <a:spcPts val="20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Smart Energy</a:t>
            </a:r>
            <a:endParaRPr lang="en-US" sz="2000" dirty="0"/>
          </a:p>
        </p:txBody>
      </p:sp>
      <p:sp>
        <p:nvSpPr>
          <p:cNvPr id="21" name="Text 13"/>
          <p:cNvSpPr/>
          <p:nvPr/>
        </p:nvSpPr>
        <p:spPr>
          <a:xfrm>
            <a:off x="1981448" y="11633200"/>
            <a:ext cx="2396366" cy="338667"/>
          </a:xfrm>
          <a:prstGeom prst="rect">
            <a:avLst/>
          </a:prstGeom>
          <a:noFill/>
          <a:ln/>
        </p:spPr>
        <p:txBody>
          <a:bodyPr wrap="square" lIns="0" tIns="0" rIns="0" bIns="0" rtlCol="0" anchor="t"/>
          <a:lstStyle/>
          <a:p>
            <a:pPr marL="0" indent="0" algn="l">
              <a:lnSpc>
                <a:spcPts val="20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Digital Governance</a:t>
            </a:r>
            <a:endParaRPr lang="en-US" sz="2000" dirty="0"/>
          </a:p>
        </p:txBody>
      </p:sp>
      <p:sp>
        <p:nvSpPr>
          <p:cNvPr id="22" name="Text 14"/>
          <p:cNvSpPr/>
          <p:nvPr/>
        </p:nvSpPr>
        <p:spPr>
          <a:xfrm>
            <a:off x="1981448" y="6210300"/>
            <a:ext cx="1723182"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Bold" pitchFamily="34" charset="0"/>
                <a:ea typeface="Plus Jakarta Sans Bold" pitchFamily="34" charset="-122"/>
                <a:cs typeface="Plus Jakarta Sans Bold" pitchFamily="34" charset="-120"/>
              </a:rPr>
              <a:t>Smart Sector</a:t>
            </a:r>
            <a:endParaRPr lang="en-US" sz="2000" dirty="0"/>
          </a:p>
        </p:txBody>
      </p:sp>
      <p:sp>
        <p:nvSpPr>
          <p:cNvPr id="23" name="Text 15"/>
          <p:cNvSpPr/>
          <p:nvPr/>
        </p:nvSpPr>
        <p:spPr>
          <a:xfrm>
            <a:off x="6388899" y="6210300"/>
            <a:ext cx="1507255"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Bold" pitchFamily="34" charset="0"/>
                <a:ea typeface="Plus Jakarta Sans Bold" pitchFamily="34" charset="-122"/>
                <a:cs typeface="Plus Jakarta Sans Bold" pitchFamily="34" charset="-120"/>
              </a:rPr>
              <a:t>Project ROI</a:t>
            </a:r>
            <a:endParaRPr lang="en-US" sz="2000" dirty="0"/>
          </a:p>
        </p:txBody>
      </p:sp>
      <p:sp>
        <p:nvSpPr>
          <p:cNvPr id="24" name="Text 16"/>
          <p:cNvSpPr/>
          <p:nvPr/>
        </p:nvSpPr>
        <p:spPr>
          <a:xfrm>
            <a:off x="9107038" y="6210300"/>
            <a:ext cx="1964512"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Bold" pitchFamily="34" charset="0"/>
                <a:ea typeface="Plus Jakarta Sans Bold" pitchFamily="34" charset="-122"/>
                <a:cs typeface="Plus Jakarta Sans Bold" pitchFamily="34" charset="-120"/>
              </a:rPr>
              <a:t>Risk Level (1–5)</a:t>
            </a:r>
            <a:endParaRPr lang="en-US" sz="2000" dirty="0"/>
          </a:p>
        </p:txBody>
      </p:sp>
      <p:pic>
        <p:nvPicPr>
          <p:cNvPr id="25" name="Image 6" descr=" "/>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810976" y="7035800"/>
            <a:ext cx="12702" cy="5143500"/>
          </a:xfrm>
          <a:prstGeom prst="rect">
            <a:avLst/>
          </a:prstGeom>
        </p:spPr>
      </p:pic>
      <p:pic>
        <p:nvPicPr>
          <p:cNvPr id="26" name="Image 7"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917940" y="7969250"/>
            <a:ext cx="9958045" cy="12700"/>
          </a:xfrm>
          <a:prstGeom prst="rect">
            <a:avLst/>
          </a:prstGeom>
        </p:spPr>
      </p:pic>
      <p:pic>
        <p:nvPicPr>
          <p:cNvPr id="27" name="Image 8" descr=" "/>
          <p:cNvPicPr>
            <a:picLocks noChangeAspect="1"/>
          </p:cNvPicPr>
          <p:nvPr/>
        </p:nvPicPr>
        <p:blipFill>
          <a:blip r:embed="rId17">
            <a:extLst>
              <a:ext uri="{96DAC541-7B7A-43D3-8B79-37D633B846F1}">
                <asvg:svgBlip xmlns:asvg="http://schemas.microsoft.com/office/drawing/2016/SVG/main" r:embed="rId19"/>
              </a:ext>
            </a:extLst>
          </a:blip>
          <a:stretch>
            <a:fillRect/>
          </a:stretch>
        </p:blipFill>
        <p:spPr>
          <a:xfrm>
            <a:off x="1917940" y="9048750"/>
            <a:ext cx="9958045" cy="12700"/>
          </a:xfrm>
          <a:prstGeom prst="rect">
            <a:avLst/>
          </a:prstGeom>
        </p:spPr>
      </p:pic>
      <p:pic>
        <p:nvPicPr>
          <p:cNvPr id="28" name="Image 9" descr=" "/>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816321" y="10128250"/>
            <a:ext cx="10059670" cy="25400"/>
          </a:xfrm>
          <a:prstGeom prst="rect">
            <a:avLst/>
          </a:prstGeom>
        </p:spPr>
      </p:pic>
      <p:pic>
        <p:nvPicPr>
          <p:cNvPr id="29" name="Image 10" descr=" "/>
          <p:cNvPicPr>
            <a:picLocks noChangeAspect="1"/>
          </p:cNvPicPr>
          <p:nvPr/>
        </p:nvPicPr>
        <p:blipFill>
          <a:blip r:embed="rId20">
            <a:extLst>
              <a:ext uri="{96DAC541-7B7A-43D3-8B79-37D633B846F1}">
                <asvg:svgBlip xmlns:asvg="http://schemas.microsoft.com/office/drawing/2016/SVG/main" r:embed="rId22"/>
              </a:ext>
            </a:extLst>
          </a:blip>
          <a:stretch>
            <a:fillRect/>
          </a:stretch>
        </p:blipFill>
        <p:spPr>
          <a:xfrm>
            <a:off x="1816321" y="11207750"/>
            <a:ext cx="10059670" cy="25400"/>
          </a:xfrm>
          <a:prstGeom prst="rect">
            <a:avLst/>
          </a:prstGeom>
        </p:spPr>
      </p:pic>
      <p:pic>
        <p:nvPicPr>
          <p:cNvPr id="30" name="Image 11" descr=" "/>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810976" y="5969000"/>
            <a:ext cx="12702" cy="812800"/>
          </a:xfrm>
          <a:prstGeom prst="rect">
            <a:avLst/>
          </a:prstGeom>
        </p:spPr>
      </p:pic>
      <p:pic>
        <p:nvPicPr>
          <p:cNvPr id="31" name="Image 12" descr=" "/>
          <p:cNvPicPr>
            <a:picLocks noChangeAspect="1"/>
          </p:cNvPicPr>
          <p:nvPr/>
        </p:nvPicPr>
        <p:blipFill>
          <a:blip r:embed="rId15">
            <a:extLst>
              <a:ext uri="{96DAC541-7B7A-43D3-8B79-37D633B846F1}">
                <asvg:svgBlip xmlns:asvg="http://schemas.microsoft.com/office/drawing/2016/SVG/main" r:embed="rId25"/>
              </a:ext>
            </a:extLst>
          </a:blip>
          <a:stretch>
            <a:fillRect/>
          </a:stretch>
        </p:blipFill>
        <p:spPr>
          <a:xfrm>
            <a:off x="8351294" y="7035800"/>
            <a:ext cx="12702" cy="5143500"/>
          </a:xfrm>
          <a:prstGeom prst="rect">
            <a:avLst/>
          </a:prstGeom>
        </p:spPr>
      </p:pic>
      <p:pic>
        <p:nvPicPr>
          <p:cNvPr id="32" name="Image 13" descr=" "/>
          <p:cNvPicPr>
            <a:picLocks noChangeAspect="1"/>
          </p:cNvPicPr>
          <p:nvPr/>
        </p:nvPicPr>
        <p:blipFill>
          <a:blip r:embed="rId23">
            <a:extLst>
              <a:ext uri="{96DAC541-7B7A-43D3-8B79-37D633B846F1}">
                <asvg:svgBlip xmlns:asvg="http://schemas.microsoft.com/office/drawing/2016/SVG/main" r:embed="rId26"/>
              </a:ext>
            </a:extLst>
          </a:blip>
          <a:stretch>
            <a:fillRect/>
          </a:stretch>
        </p:blipFill>
        <p:spPr>
          <a:xfrm>
            <a:off x="8351294" y="5969000"/>
            <a:ext cx="12702" cy="812800"/>
          </a:xfrm>
          <a:prstGeom prst="rect">
            <a:avLst/>
          </a:prstGeom>
        </p:spPr>
      </p:pic>
      <p:sp>
        <p:nvSpPr>
          <p:cNvPr id="33" name="Text 17"/>
          <p:cNvSpPr/>
          <p:nvPr/>
        </p:nvSpPr>
        <p:spPr>
          <a:xfrm>
            <a:off x="6833454" y="9448800"/>
            <a:ext cx="592741"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14%</a:t>
            </a:r>
            <a:endParaRPr lang="en-US" sz="2000" dirty="0"/>
          </a:p>
        </p:txBody>
      </p:sp>
      <p:sp>
        <p:nvSpPr>
          <p:cNvPr id="34" name="Text 18"/>
          <p:cNvSpPr/>
          <p:nvPr/>
        </p:nvSpPr>
        <p:spPr>
          <a:xfrm>
            <a:off x="6833454" y="10528300"/>
            <a:ext cx="567338"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17%</a:t>
            </a:r>
            <a:endParaRPr lang="en-US" sz="2000" dirty="0"/>
          </a:p>
        </p:txBody>
      </p:sp>
      <p:sp>
        <p:nvSpPr>
          <p:cNvPr id="35" name="Text 19"/>
          <p:cNvSpPr/>
          <p:nvPr/>
        </p:nvSpPr>
        <p:spPr>
          <a:xfrm>
            <a:off x="6833454" y="11620500"/>
            <a:ext cx="529233"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11%</a:t>
            </a:r>
            <a:endParaRPr lang="en-US" sz="2000" dirty="0"/>
          </a:p>
        </p:txBody>
      </p:sp>
      <p:sp>
        <p:nvSpPr>
          <p:cNvPr id="36" name="Text 20"/>
          <p:cNvSpPr/>
          <p:nvPr/>
        </p:nvSpPr>
        <p:spPr>
          <a:xfrm>
            <a:off x="6833454" y="8382000"/>
            <a:ext cx="592741"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15%</a:t>
            </a:r>
            <a:endParaRPr lang="en-US" sz="2000" dirty="0"/>
          </a:p>
        </p:txBody>
      </p:sp>
      <p:sp>
        <p:nvSpPr>
          <p:cNvPr id="37" name="Text 21"/>
          <p:cNvSpPr/>
          <p:nvPr/>
        </p:nvSpPr>
        <p:spPr>
          <a:xfrm>
            <a:off x="6833454" y="7327900"/>
            <a:ext cx="592741"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18%</a:t>
            </a:r>
            <a:endParaRPr lang="en-US" sz="2000" dirty="0"/>
          </a:p>
        </p:txBody>
      </p:sp>
      <p:pic>
        <p:nvPicPr>
          <p:cNvPr id="38" name="Image 14" descr=" "/>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4187673" y="4559300"/>
            <a:ext cx="8675184" cy="2286000"/>
          </a:xfrm>
          <a:prstGeom prst="rect">
            <a:avLst/>
          </a:prstGeom>
        </p:spPr>
      </p:pic>
      <p:pic>
        <p:nvPicPr>
          <p:cNvPr id="39" name="Image 15" descr=" "/>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4187673" y="7175500"/>
            <a:ext cx="8675184" cy="2616200"/>
          </a:xfrm>
          <a:prstGeom prst="rect">
            <a:avLst/>
          </a:prstGeom>
        </p:spPr>
      </p:pic>
      <p:pic>
        <p:nvPicPr>
          <p:cNvPr id="40" name="Image 16" descr=" "/>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4187673" y="10350500"/>
            <a:ext cx="8675184" cy="2032000"/>
          </a:xfrm>
          <a:prstGeom prst="rect">
            <a:avLst/>
          </a:prstGeom>
        </p:spPr>
      </p:pic>
      <p:sp>
        <p:nvSpPr>
          <p:cNvPr id="41" name="Shape 22"/>
          <p:cNvSpPr/>
          <p:nvPr/>
        </p:nvSpPr>
        <p:spPr>
          <a:xfrm>
            <a:off x="21605400" y="11163300"/>
            <a:ext cx="406451" cy="406400"/>
          </a:xfrm>
          <a:prstGeom prst="rect">
            <a:avLst/>
          </a:prstGeom>
          <a:noFill/>
          <a:ln/>
        </p:spPr>
        <p:txBody>
          <a:bodyPr/>
          <a:lstStyle/>
          <a:p>
            <a:endParaRPr lang="en-ID"/>
          </a:p>
        </p:txBody>
      </p:sp>
      <p:pic>
        <p:nvPicPr>
          <p:cNvPr id="42" name="Image 17" descr=" "/>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21586348" y="11144250"/>
            <a:ext cx="444556" cy="444500"/>
          </a:xfrm>
          <a:prstGeom prst="rect">
            <a:avLst/>
          </a:prstGeom>
        </p:spPr>
      </p:pic>
      <p:sp>
        <p:nvSpPr>
          <p:cNvPr id="43" name="Text 23"/>
          <p:cNvSpPr/>
          <p:nvPr/>
        </p:nvSpPr>
        <p:spPr>
          <a:xfrm>
            <a:off x="14759245" y="5016500"/>
            <a:ext cx="5106038" cy="1473200"/>
          </a:xfrm>
          <a:prstGeom prst="rect">
            <a:avLst/>
          </a:prstGeom>
          <a:noFill/>
          <a:ln/>
        </p:spPr>
        <p:txBody>
          <a:bodyPr wrap="square" lIns="0" tIns="0" rIns="0" bIns="0" rtlCol="0" anchor="t"/>
          <a:lstStyle/>
          <a:p>
            <a:pPr marL="0" indent="0" algn="l">
              <a:lnSpc>
                <a:spcPts val="3600"/>
              </a:lnSpc>
              <a:buNone/>
            </a:pPr>
            <a:r>
              <a:rPr lang="en-US" sz="2400" kern="0" spc="-24" dirty="0">
                <a:solidFill>
                  <a:srgbClr val="000000">
                    <a:alpha val="100000"/>
                  </a:srgbClr>
                </a:solidFill>
                <a:latin typeface="Inter Bold" pitchFamily="34" charset="0"/>
                <a:ea typeface="Inter Bold" pitchFamily="34" charset="-122"/>
                <a:cs typeface="Inter Bold" pitchFamily="34" charset="-120"/>
              </a:rPr>
              <a:t>Urban Mobility and Smart Energy</a:t>
            </a:r>
            <a:endParaRPr lang="en-US" sz="2400" dirty="0"/>
          </a:p>
          <a:p>
            <a:pPr marL="0" indent="0" algn="l">
              <a:lnSpc>
                <a:spcPts val="3600"/>
              </a:lnSpc>
              <a:buNone/>
            </a:pPr>
            <a:r>
              <a:rPr lang="en-US" sz="2400" kern="0" spc="-24" dirty="0">
                <a:solidFill>
                  <a:srgbClr val="000000">
                    <a:alpha val="100000"/>
                  </a:srgbClr>
                </a:solidFill>
                <a:latin typeface="Inter Regular" pitchFamily="34" charset="0"/>
                <a:ea typeface="Inter Regular" pitchFamily="34" charset="-122"/>
                <a:cs typeface="Inter Regular" pitchFamily="34" charset="-120"/>
              </a:rPr>
              <a:t>offer the highest ROI, ideal for medium-risk investors.</a:t>
            </a:r>
            <a:endParaRPr lang="en-US" sz="2400" dirty="0"/>
          </a:p>
        </p:txBody>
      </p:sp>
      <p:sp>
        <p:nvSpPr>
          <p:cNvPr id="44" name="Text 24"/>
          <p:cNvSpPr/>
          <p:nvPr/>
        </p:nvSpPr>
        <p:spPr>
          <a:xfrm>
            <a:off x="14759245" y="10680700"/>
            <a:ext cx="5448981" cy="1473200"/>
          </a:xfrm>
          <a:prstGeom prst="rect">
            <a:avLst/>
          </a:prstGeom>
          <a:noFill/>
          <a:ln/>
        </p:spPr>
        <p:txBody>
          <a:bodyPr wrap="square" lIns="0" tIns="0" rIns="0" bIns="0" rtlCol="0" anchor="t"/>
          <a:lstStyle/>
          <a:p>
            <a:pPr marL="0" indent="0" algn="l">
              <a:lnSpc>
                <a:spcPts val="3600"/>
              </a:lnSpc>
              <a:buNone/>
            </a:pPr>
            <a:r>
              <a:rPr lang="en-US" sz="2400" kern="0" spc="-24" dirty="0">
                <a:solidFill>
                  <a:srgbClr val="000000">
                    <a:alpha val="100000"/>
                  </a:srgbClr>
                </a:solidFill>
                <a:latin typeface="Inter Bold" pitchFamily="34" charset="0"/>
                <a:ea typeface="Inter Bold" pitchFamily="34" charset="-122"/>
                <a:cs typeface="Inter Bold" pitchFamily="34" charset="-120"/>
              </a:rPr>
              <a:t>Digital Governance</a:t>
            </a:r>
            <a:endParaRPr lang="en-US" sz="2400" dirty="0"/>
          </a:p>
          <a:p>
            <a:pPr marL="0" indent="0" algn="l">
              <a:lnSpc>
                <a:spcPts val="3600"/>
              </a:lnSpc>
              <a:buNone/>
            </a:pPr>
            <a:r>
              <a:rPr lang="en-US" sz="2400" kern="0" spc="-24" dirty="0">
                <a:solidFill>
                  <a:srgbClr val="000000">
                    <a:alpha val="100000"/>
                  </a:srgbClr>
                </a:solidFill>
                <a:latin typeface="Inter Regular" pitchFamily="34" charset="0"/>
                <a:ea typeface="Inter Regular" pitchFamily="34" charset="-122"/>
                <a:cs typeface="Inter Regular" pitchFamily="34" charset="-120"/>
              </a:rPr>
              <a:t>holds potential but comes with policy and implementation risk.</a:t>
            </a:r>
            <a:endParaRPr lang="en-US" sz="2400" dirty="0"/>
          </a:p>
        </p:txBody>
      </p:sp>
      <p:sp>
        <p:nvSpPr>
          <p:cNvPr id="45" name="Text 25"/>
          <p:cNvSpPr/>
          <p:nvPr/>
        </p:nvSpPr>
        <p:spPr>
          <a:xfrm>
            <a:off x="14759245" y="7620000"/>
            <a:ext cx="6071359" cy="1828800"/>
          </a:xfrm>
          <a:prstGeom prst="rect">
            <a:avLst/>
          </a:prstGeom>
          <a:noFill/>
          <a:ln/>
        </p:spPr>
        <p:txBody>
          <a:bodyPr wrap="square" lIns="0" tIns="0" rIns="0" bIns="0" rtlCol="0" anchor="t"/>
          <a:lstStyle/>
          <a:p>
            <a:pPr marL="0" indent="0" algn="l">
              <a:lnSpc>
                <a:spcPts val="3600"/>
              </a:lnSpc>
              <a:buNone/>
            </a:pPr>
            <a:r>
              <a:rPr lang="en-US" sz="2400" kern="0" spc="-24" dirty="0">
                <a:solidFill>
                  <a:srgbClr val="000000">
                    <a:alpha val="100000"/>
                  </a:srgbClr>
                </a:solidFill>
                <a:latin typeface="Inter Bold" pitchFamily="34" charset="0"/>
                <a:ea typeface="Inter Bold" pitchFamily="34" charset="-122"/>
                <a:cs typeface="Inter Bold" pitchFamily="34" charset="-120"/>
              </a:rPr>
              <a:t>Smart Buildings and Connectivity</a:t>
            </a:r>
            <a:endParaRPr lang="en-US" sz="2400" dirty="0"/>
          </a:p>
          <a:p>
            <a:pPr marL="0" indent="0" algn="l">
              <a:lnSpc>
                <a:spcPts val="3600"/>
              </a:lnSpc>
              <a:buNone/>
            </a:pPr>
            <a:r>
              <a:rPr lang="en-US" sz="2400" kern="0" spc="-24" dirty="0">
                <a:solidFill>
                  <a:srgbClr val="000000">
                    <a:alpha val="100000"/>
                  </a:srgbClr>
                </a:solidFill>
                <a:latin typeface="Inter Regular" pitchFamily="34" charset="0"/>
                <a:ea typeface="Inter Regular" pitchFamily="34" charset="-122"/>
                <a:cs typeface="Inter Regular" pitchFamily="34" charset="-120"/>
              </a:rPr>
              <a:t>have lower risk with strong long-term returns appealing for infrastructure focused funds.</a:t>
            </a:r>
            <a:endParaRPr lang="en-US" sz="2400" dirty="0"/>
          </a:p>
        </p:txBody>
      </p:sp>
      <p:sp>
        <p:nvSpPr>
          <p:cNvPr id="46" name="Shape 26"/>
          <p:cNvSpPr/>
          <p:nvPr/>
        </p:nvSpPr>
        <p:spPr>
          <a:xfrm>
            <a:off x="21656207" y="8280400"/>
            <a:ext cx="385059" cy="406400"/>
          </a:xfrm>
          <a:prstGeom prst="rect">
            <a:avLst/>
          </a:prstGeom>
          <a:noFill/>
          <a:ln/>
        </p:spPr>
        <p:txBody>
          <a:bodyPr/>
          <a:lstStyle/>
          <a:p>
            <a:endParaRPr lang="en-ID"/>
          </a:p>
        </p:txBody>
      </p:sp>
      <p:pic>
        <p:nvPicPr>
          <p:cNvPr id="47" name="Image 18" descr=" "/>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21637154" y="8261350"/>
            <a:ext cx="423165" cy="444503"/>
          </a:xfrm>
          <a:prstGeom prst="rect">
            <a:avLst/>
          </a:prstGeom>
        </p:spPr>
      </p:pic>
      <p:sp>
        <p:nvSpPr>
          <p:cNvPr id="48" name="Shape 27"/>
          <p:cNvSpPr/>
          <p:nvPr/>
        </p:nvSpPr>
        <p:spPr>
          <a:xfrm>
            <a:off x="21630804" y="5575300"/>
            <a:ext cx="406451" cy="254000"/>
          </a:xfrm>
          <a:prstGeom prst="rect">
            <a:avLst/>
          </a:prstGeom>
          <a:noFill/>
          <a:ln/>
        </p:spPr>
        <p:txBody>
          <a:bodyPr/>
          <a:lstStyle/>
          <a:p>
            <a:endParaRPr lang="en-ID"/>
          </a:p>
        </p:txBody>
      </p:sp>
      <p:pic>
        <p:nvPicPr>
          <p:cNvPr id="49" name="Image 19" descr=" "/>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21611751" y="5556250"/>
            <a:ext cx="444556" cy="2921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a:effectLst/>
      </p:bgPr>
    </p:bg>
    <p:spTree>
      <p:nvGrpSpPr>
        <p:cNvPr id="1" name=""/>
        <p:cNvGrpSpPr/>
        <p:nvPr/>
      </p:nvGrpSpPr>
      <p:grpSpPr>
        <a:xfrm>
          <a:off x="0" y="0"/>
          <a:ext cx="0" cy="0"/>
          <a:chOff x="0" y="0"/>
          <a:chExt cx="0" cy="0"/>
        </a:xfrm>
      </p:grpSpPr>
      <p:pic>
        <p:nvPicPr>
          <p:cNvPr id="65" name="Graphic 64">
            <a:extLst>
              <a:ext uri="{FF2B5EF4-FFF2-40B4-BE49-F238E27FC236}">
                <a16:creationId xmlns:a16="http://schemas.microsoft.com/office/drawing/2014/main" id="{94E6B106-FEDC-2A54-B7F0-D3EA837F3A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 y="-1786"/>
            <a:ext cx="24387175" cy="13717786"/>
          </a:xfrm>
          <a:prstGeom prst="rect">
            <a:avLst/>
          </a:prstGeom>
        </p:spPr>
      </p:pic>
      <p:pic>
        <p:nvPicPr>
          <p:cNvPr id="3"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766252" y="1117740"/>
            <a:ext cx="273965" cy="273937"/>
          </a:xfrm>
          <a:prstGeom prst="rect">
            <a:avLst/>
          </a:prstGeom>
        </p:spPr>
      </p:pic>
      <p:pic>
        <p:nvPicPr>
          <p:cNvPr id="4"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072479" y="1117740"/>
            <a:ext cx="273965" cy="273937"/>
          </a:xfrm>
          <a:prstGeom prst="rect">
            <a:avLst/>
          </a:prstGeom>
        </p:spPr>
      </p:pic>
      <p:pic>
        <p:nvPicPr>
          <p:cNvPr id="5" name="Image 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460161" y="1117740"/>
            <a:ext cx="273841" cy="273803"/>
          </a:xfrm>
          <a:prstGeom prst="rect">
            <a:avLst/>
          </a:prstGeom>
        </p:spPr>
      </p:pic>
      <p:sp>
        <p:nvSpPr>
          <p:cNvPr id="6" name="Text 0"/>
          <p:cNvSpPr/>
          <p:nvPr/>
        </p:nvSpPr>
        <p:spPr>
          <a:xfrm>
            <a:off x="21477814" y="1083174"/>
            <a:ext cx="1431046"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Bold" pitchFamily="34" charset="0"/>
                <a:ea typeface="Plus Jakarta Sans Bold" pitchFamily="34" charset="-122"/>
                <a:cs typeface="Plus Jakarta Sans Bold" pitchFamily="34" charset="-120"/>
              </a:rPr>
              <a:t>Metriplace</a:t>
            </a:r>
            <a:endParaRPr lang="en-US" sz="2000" dirty="0"/>
          </a:p>
        </p:txBody>
      </p:sp>
      <p:sp>
        <p:nvSpPr>
          <p:cNvPr id="7" name="Text 1"/>
          <p:cNvSpPr/>
          <p:nvPr/>
        </p:nvSpPr>
        <p:spPr>
          <a:xfrm>
            <a:off x="1524191" y="1066800"/>
            <a:ext cx="1011893" cy="338667"/>
          </a:xfrm>
          <a:prstGeom prst="rect">
            <a:avLst/>
          </a:prstGeom>
          <a:noFill/>
          <a:ln/>
        </p:spPr>
        <p:txBody>
          <a:bodyPr wrap="square" lIns="0" tIns="0" rIns="0" bIns="0" rtlCol="0" anchor="t"/>
          <a:lstStyle/>
          <a:p>
            <a:pPr marL="0" indent="0" algn="l">
              <a:lnSpc>
                <a:spcPts val="20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Page 14</a:t>
            </a:r>
            <a:endParaRPr lang="en-US" sz="2000" dirty="0"/>
          </a:p>
        </p:txBody>
      </p:sp>
      <p:sp>
        <p:nvSpPr>
          <p:cNvPr id="8" name="Text 2"/>
          <p:cNvSpPr/>
          <p:nvPr/>
        </p:nvSpPr>
        <p:spPr>
          <a:xfrm>
            <a:off x="1524191" y="2222500"/>
            <a:ext cx="11283244" cy="2048933"/>
          </a:xfrm>
          <a:prstGeom prst="rect">
            <a:avLst/>
          </a:prstGeom>
          <a:noFill/>
          <a:ln/>
        </p:spPr>
        <p:txBody>
          <a:bodyPr wrap="square" lIns="0" tIns="0" rIns="0" bIns="0" rtlCol="0" anchor="t"/>
          <a:lstStyle/>
          <a:p>
            <a:pPr marL="0" indent="0" algn="l">
              <a:lnSpc>
                <a:spcPts val="7040"/>
              </a:lnSpc>
              <a:buNone/>
            </a:pPr>
            <a:r>
              <a:rPr lang="en-US" sz="6400" dirty="0">
                <a:solidFill>
                  <a:srgbClr val="000000">
                    <a:alpha val="100000"/>
                  </a:srgbClr>
                </a:solidFill>
                <a:latin typeface="Inter Bold" pitchFamily="34" charset="0"/>
                <a:ea typeface="Inter Bold" pitchFamily="34" charset="-122"/>
                <a:cs typeface="Inter Bold" pitchFamily="34" charset="-120"/>
              </a:rPr>
              <a:t>Proven Impact:</a:t>
            </a:r>
            <a:endParaRPr lang="en-US" sz="6400" dirty="0"/>
          </a:p>
          <a:p>
            <a:pPr marL="0" indent="0" algn="l">
              <a:lnSpc>
                <a:spcPts val="7040"/>
              </a:lnSpc>
              <a:buNone/>
            </a:pPr>
            <a:r>
              <a:rPr lang="en-US" sz="6400" dirty="0">
                <a:solidFill>
                  <a:srgbClr val="000000">
                    <a:alpha val="100000"/>
                  </a:srgbClr>
                </a:solidFill>
                <a:latin typeface="Inter Bold" pitchFamily="34" charset="0"/>
                <a:ea typeface="Inter Bold" pitchFamily="34" charset="-122"/>
                <a:cs typeface="Inter Bold" pitchFamily="34" charset="-120"/>
              </a:rPr>
              <a:t>Smart City Transformations</a:t>
            </a:r>
            <a:endParaRPr lang="en-US" sz="6400" dirty="0"/>
          </a:p>
        </p:txBody>
      </p:sp>
      <p:pic>
        <p:nvPicPr>
          <p:cNvPr id="9" name="Image 4"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41376" y="6785363"/>
            <a:ext cx="10771461" cy="6673075"/>
          </a:xfrm>
          <a:prstGeom prst="rect">
            <a:avLst/>
          </a:prstGeom>
        </p:spPr>
      </p:pic>
      <p:pic>
        <p:nvPicPr>
          <p:cNvPr id="10" name="Image 5"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88355" y="7711991"/>
            <a:ext cx="4723452" cy="3181517"/>
          </a:xfrm>
          <a:prstGeom prst="rect">
            <a:avLst/>
          </a:prstGeom>
        </p:spPr>
      </p:pic>
      <p:pic>
        <p:nvPicPr>
          <p:cNvPr id="11" name="Image 6" descr=" "/>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431304" y="5780174"/>
            <a:ext cx="7908345" cy="5140151"/>
          </a:xfrm>
          <a:prstGeom prst="rect">
            <a:avLst/>
          </a:prstGeom>
        </p:spPr>
      </p:pic>
      <p:pic>
        <p:nvPicPr>
          <p:cNvPr id="12" name="Image 7"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727140" y="9461500"/>
            <a:ext cx="187076" cy="2133600"/>
          </a:xfrm>
          <a:prstGeom prst="rect">
            <a:avLst/>
          </a:prstGeom>
        </p:spPr>
      </p:pic>
      <p:pic>
        <p:nvPicPr>
          <p:cNvPr id="13" name="Image 8" descr=" "/>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704162" y="6705600"/>
            <a:ext cx="187076" cy="2082800"/>
          </a:xfrm>
          <a:prstGeom prst="rect">
            <a:avLst/>
          </a:prstGeom>
        </p:spPr>
      </p:pic>
      <p:pic>
        <p:nvPicPr>
          <p:cNvPr id="14" name="Image 9" descr=" "/>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750118" y="7175500"/>
            <a:ext cx="187076" cy="1892300"/>
          </a:xfrm>
          <a:prstGeom prst="rect">
            <a:avLst/>
          </a:prstGeom>
        </p:spPr>
      </p:pic>
      <p:pic>
        <p:nvPicPr>
          <p:cNvPr id="15" name="Image 10" descr=" "/>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131367" y="7010400"/>
            <a:ext cx="3327816" cy="2082800"/>
          </a:xfrm>
          <a:prstGeom prst="rect">
            <a:avLst/>
          </a:prstGeom>
        </p:spPr>
      </p:pic>
      <p:pic>
        <p:nvPicPr>
          <p:cNvPr id="16" name="Image 11" descr=" "/>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718065" y="4775200"/>
            <a:ext cx="2159270" cy="1701800"/>
          </a:xfrm>
          <a:prstGeom prst="rect">
            <a:avLst/>
          </a:prstGeom>
        </p:spPr>
      </p:pic>
      <p:pic>
        <p:nvPicPr>
          <p:cNvPr id="17" name="Image 12" descr=" "/>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357570" y="4826000"/>
            <a:ext cx="2972171" cy="1955800"/>
          </a:xfrm>
          <a:prstGeom prst="rect">
            <a:avLst/>
          </a:prstGeom>
        </p:spPr>
      </p:pic>
      <p:sp>
        <p:nvSpPr>
          <p:cNvPr id="18" name="Shape 3"/>
          <p:cNvSpPr/>
          <p:nvPr/>
        </p:nvSpPr>
        <p:spPr>
          <a:xfrm>
            <a:off x="5690237" y="7391400"/>
            <a:ext cx="2222778" cy="1320800"/>
          </a:xfrm>
          <a:prstGeom prst="rect">
            <a:avLst/>
          </a:prstGeom>
          <a:noFill/>
          <a:ln/>
        </p:spPr>
        <p:txBody>
          <a:bodyPr/>
          <a:lstStyle/>
          <a:p>
            <a:endParaRPr lang="en-ID"/>
          </a:p>
        </p:txBody>
      </p:sp>
      <p:sp>
        <p:nvSpPr>
          <p:cNvPr id="19" name="Text 4"/>
          <p:cNvSpPr/>
          <p:nvPr/>
        </p:nvSpPr>
        <p:spPr>
          <a:xfrm>
            <a:off x="5690237" y="7391400"/>
            <a:ext cx="1964434" cy="465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Cost Saving</a:t>
            </a:r>
            <a:endParaRPr lang="en-US" sz="2000" dirty="0"/>
          </a:p>
        </p:txBody>
      </p:sp>
      <p:pic>
        <p:nvPicPr>
          <p:cNvPr id="20" name="Image 13" descr=" "/>
          <p:cNvPicPr>
            <a:picLocks noChangeAspect="1"/>
          </p:cNvPicPr>
          <p:nvPr/>
        </p:nvPicPr>
        <p:blipFill>
          <a:blip r:embed="rId29"/>
          <a:stretch>
            <a:fillRect/>
          </a:stretch>
        </p:blipFill>
        <p:spPr>
          <a:xfrm>
            <a:off x="7582697" y="7429500"/>
            <a:ext cx="329300" cy="304800"/>
          </a:xfrm>
          <a:prstGeom prst="rect">
            <a:avLst/>
          </a:prstGeom>
        </p:spPr>
      </p:pic>
      <p:sp>
        <p:nvSpPr>
          <p:cNvPr id="21" name="Text 5"/>
          <p:cNvSpPr/>
          <p:nvPr/>
        </p:nvSpPr>
        <p:spPr>
          <a:xfrm>
            <a:off x="5690237" y="7797800"/>
            <a:ext cx="2426003" cy="1117600"/>
          </a:xfrm>
          <a:prstGeom prst="rect">
            <a:avLst/>
          </a:prstGeom>
          <a:noFill/>
          <a:ln/>
        </p:spPr>
        <p:txBody>
          <a:bodyPr wrap="square" lIns="0" tIns="0" rIns="0" bIns="0" rtlCol="0" anchor="t"/>
          <a:lstStyle/>
          <a:p>
            <a:pPr marL="0" indent="0" algn="l">
              <a:lnSpc>
                <a:spcPts val="7200"/>
              </a:lnSpc>
              <a:buNone/>
            </a:pPr>
            <a:r>
              <a:rPr lang="en-US" sz="4800" kern="0" spc="-48" dirty="0">
                <a:solidFill>
                  <a:srgbClr val="000000">
                    <a:alpha val="100000"/>
                  </a:srgbClr>
                </a:solidFill>
                <a:latin typeface="Inter Bold" pitchFamily="34" charset="0"/>
                <a:ea typeface="Inter Bold" pitchFamily="34" charset="-122"/>
                <a:cs typeface="Inter Bold" pitchFamily="34" charset="-120"/>
              </a:rPr>
              <a:t>27.7%</a:t>
            </a:r>
            <a:endParaRPr lang="en-US" sz="4800" dirty="0"/>
          </a:p>
        </p:txBody>
      </p:sp>
      <p:sp>
        <p:nvSpPr>
          <p:cNvPr id="22" name="Shape 6"/>
          <p:cNvSpPr/>
          <p:nvPr/>
        </p:nvSpPr>
        <p:spPr>
          <a:xfrm>
            <a:off x="8725916" y="5143500"/>
            <a:ext cx="2222778" cy="1320800"/>
          </a:xfrm>
          <a:prstGeom prst="rect">
            <a:avLst/>
          </a:prstGeom>
          <a:noFill/>
          <a:ln/>
        </p:spPr>
        <p:txBody>
          <a:bodyPr/>
          <a:lstStyle/>
          <a:p>
            <a:endParaRPr lang="en-ID"/>
          </a:p>
        </p:txBody>
      </p:sp>
      <p:sp>
        <p:nvSpPr>
          <p:cNvPr id="23" name="Text 7"/>
          <p:cNvSpPr/>
          <p:nvPr/>
        </p:nvSpPr>
        <p:spPr>
          <a:xfrm>
            <a:off x="8725916" y="5143500"/>
            <a:ext cx="1964434" cy="465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Emission</a:t>
            </a:r>
            <a:endParaRPr lang="en-US" sz="2000" dirty="0"/>
          </a:p>
        </p:txBody>
      </p:sp>
      <p:pic>
        <p:nvPicPr>
          <p:cNvPr id="24" name="Image 14" descr=" "/>
          <p:cNvPicPr>
            <a:picLocks noChangeAspect="1"/>
          </p:cNvPicPr>
          <p:nvPr/>
        </p:nvPicPr>
        <p:blipFill>
          <a:blip r:embed="rId30"/>
          <a:stretch>
            <a:fillRect/>
          </a:stretch>
        </p:blipFill>
        <p:spPr>
          <a:xfrm>
            <a:off x="10643781" y="5181600"/>
            <a:ext cx="304838" cy="304800"/>
          </a:xfrm>
          <a:prstGeom prst="rect">
            <a:avLst/>
          </a:prstGeom>
        </p:spPr>
      </p:pic>
      <p:sp>
        <p:nvSpPr>
          <p:cNvPr id="25" name="Text 8"/>
          <p:cNvSpPr/>
          <p:nvPr/>
        </p:nvSpPr>
        <p:spPr>
          <a:xfrm>
            <a:off x="8725916" y="5549900"/>
            <a:ext cx="2426003" cy="1117600"/>
          </a:xfrm>
          <a:prstGeom prst="rect">
            <a:avLst/>
          </a:prstGeom>
          <a:noFill/>
          <a:ln/>
        </p:spPr>
        <p:txBody>
          <a:bodyPr wrap="square" lIns="0" tIns="0" rIns="0" bIns="0" rtlCol="0" anchor="t"/>
          <a:lstStyle/>
          <a:p>
            <a:pPr marL="0" indent="0" algn="l">
              <a:lnSpc>
                <a:spcPts val="7200"/>
              </a:lnSpc>
              <a:buNone/>
            </a:pPr>
            <a:r>
              <a:rPr lang="en-US" sz="4800" kern="0" spc="-48" dirty="0">
                <a:solidFill>
                  <a:srgbClr val="000000">
                    <a:alpha val="100000"/>
                  </a:srgbClr>
                </a:solidFill>
                <a:latin typeface="Inter Bold" pitchFamily="34" charset="0"/>
                <a:ea typeface="Inter Bold" pitchFamily="34" charset="-122"/>
                <a:cs typeface="Inter Bold" pitchFamily="34" charset="-120"/>
              </a:rPr>
              <a:t>14.3%</a:t>
            </a:r>
            <a:endParaRPr lang="en-US" sz="4800" dirty="0"/>
          </a:p>
        </p:txBody>
      </p:sp>
      <p:sp>
        <p:nvSpPr>
          <p:cNvPr id="26" name="Shape 9"/>
          <p:cNvSpPr/>
          <p:nvPr/>
        </p:nvSpPr>
        <p:spPr>
          <a:xfrm>
            <a:off x="3048307" y="4965700"/>
            <a:ext cx="1498787" cy="1320800"/>
          </a:xfrm>
          <a:prstGeom prst="rect">
            <a:avLst/>
          </a:prstGeom>
          <a:noFill/>
          <a:ln/>
        </p:spPr>
        <p:txBody>
          <a:bodyPr/>
          <a:lstStyle/>
          <a:p>
            <a:endParaRPr lang="en-ID"/>
          </a:p>
        </p:txBody>
      </p:sp>
      <p:sp>
        <p:nvSpPr>
          <p:cNvPr id="27" name="Text 10"/>
          <p:cNvSpPr/>
          <p:nvPr/>
        </p:nvSpPr>
        <p:spPr>
          <a:xfrm>
            <a:off x="3048307" y="4965700"/>
            <a:ext cx="1240522" cy="465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Traffic</a:t>
            </a:r>
            <a:endParaRPr lang="en-US" sz="2000" dirty="0"/>
          </a:p>
        </p:txBody>
      </p:sp>
      <p:pic>
        <p:nvPicPr>
          <p:cNvPr id="28" name="Image 15" descr=" "/>
          <p:cNvPicPr>
            <a:picLocks noChangeAspect="1"/>
          </p:cNvPicPr>
          <p:nvPr/>
        </p:nvPicPr>
        <p:blipFill>
          <a:blip r:embed="rId31"/>
          <a:stretch>
            <a:fillRect/>
          </a:stretch>
        </p:blipFill>
        <p:spPr>
          <a:xfrm>
            <a:off x="4242256" y="5003800"/>
            <a:ext cx="304838" cy="304800"/>
          </a:xfrm>
          <a:prstGeom prst="rect">
            <a:avLst/>
          </a:prstGeom>
        </p:spPr>
      </p:pic>
      <p:sp>
        <p:nvSpPr>
          <p:cNvPr id="29" name="Text 11"/>
          <p:cNvSpPr/>
          <p:nvPr/>
        </p:nvSpPr>
        <p:spPr>
          <a:xfrm>
            <a:off x="3048307" y="5372100"/>
            <a:ext cx="1422578" cy="1117600"/>
          </a:xfrm>
          <a:prstGeom prst="rect">
            <a:avLst/>
          </a:prstGeom>
          <a:noFill/>
          <a:ln/>
        </p:spPr>
        <p:txBody>
          <a:bodyPr wrap="square" lIns="0" tIns="0" rIns="0" bIns="0" rtlCol="0" anchor="t"/>
          <a:lstStyle/>
          <a:p>
            <a:pPr marL="0" indent="0" algn="l">
              <a:lnSpc>
                <a:spcPts val="7200"/>
              </a:lnSpc>
              <a:buNone/>
            </a:pPr>
            <a:r>
              <a:rPr lang="en-US" sz="4800" kern="0" spc="-48" dirty="0">
                <a:solidFill>
                  <a:srgbClr val="000000">
                    <a:alpha val="100000"/>
                  </a:srgbClr>
                </a:solidFill>
                <a:latin typeface="Inter Bold" pitchFamily="34" charset="0"/>
                <a:ea typeface="Inter Bold" pitchFamily="34" charset="-122"/>
                <a:cs typeface="Inter Bold" pitchFamily="34" charset="-120"/>
              </a:rPr>
              <a:t>18%</a:t>
            </a:r>
            <a:endParaRPr lang="en-US" sz="4800" dirty="0"/>
          </a:p>
        </p:txBody>
      </p:sp>
      <p:sp>
        <p:nvSpPr>
          <p:cNvPr id="30" name="Text 12"/>
          <p:cNvSpPr/>
          <p:nvPr/>
        </p:nvSpPr>
        <p:spPr>
          <a:xfrm>
            <a:off x="16448556" y="4254500"/>
            <a:ext cx="5944343" cy="1473200"/>
          </a:xfrm>
          <a:prstGeom prst="rect">
            <a:avLst/>
          </a:prstGeom>
          <a:noFill/>
          <a:ln/>
        </p:spPr>
        <p:txBody>
          <a:bodyPr wrap="square" lIns="0" tIns="0" rIns="0" bIns="0" rtlCol="0" anchor="t"/>
          <a:lstStyle/>
          <a:p>
            <a:pPr marL="0" indent="0" algn="l">
              <a:lnSpc>
                <a:spcPts val="3600"/>
              </a:lnSpc>
              <a:buNone/>
            </a:pPr>
            <a:r>
              <a:rPr lang="en-US" sz="2400" kern="0" spc="-24" dirty="0">
                <a:solidFill>
                  <a:srgbClr val="000000">
                    <a:alpha val="100000"/>
                  </a:srgbClr>
                </a:solidFill>
                <a:latin typeface="Inter Bold" pitchFamily="34" charset="0"/>
                <a:ea typeface="Inter Bold" pitchFamily="34" charset="-122"/>
                <a:cs typeface="Inter Bold" pitchFamily="34" charset="-120"/>
              </a:rPr>
              <a:t>Singapore</a:t>
            </a:r>
            <a:r>
              <a:rPr lang="en-US" sz="2400" kern="0" spc="-24" dirty="0">
                <a:solidFill>
                  <a:srgbClr val="000000">
                    <a:alpha val="100000"/>
                  </a:srgbClr>
                </a:solidFill>
                <a:latin typeface="Inter Regular" pitchFamily="34" charset="0"/>
                <a:ea typeface="Inter Regular" pitchFamily="34" charset="-122"/>
                <a:cs typeface="Inter Regular" pitchFamily="34" charset="-120"/>
              </a:rPr>
              <a:t> – Implemented smart governance platforms for citizen services and municipal operations.</a:t>
            </a:r>
            <a:endParaRPr lang="en-US" sz="2400" dirty="0"/>
          </a:p>
        </p:txBody>
      </p:sp>
      <p:sp>
        <p:nvSpPr>
          <p:cNvPr id="31" name="Text 13"/>
          <p:cNvSpPr/>
          <p:nvPr/>
        </p:nvSpPr>
        <p:spPr>
          <a:xfrm>
            <a:off x="16448556" y="9207500"/>
            <a:ext cx="6096762" cy="1473200"/>
          </a:xfrm>
          <a:prstGeom prst="rect">
            <a:avLst/>
          </a:prstGeom>
          <a:noFill/>
          <a:ln/>
        </p:spPr>
        <p:txBody>
          <a:bodyPr wrap="square" lIns="0" tIns="0" rIns="0" bIns="0" rtlCol="0" anchor="t"/>
          <a:lstStyle/>
          <a:p>
            <a:pPr marL="0" indent="0" algn="l">
              <a:lnSpc>
                <a:spcPts val="3600"/>
              </a:lnSpc>
              <a:buNone/>
            </a:pPr>
            <a:r>
              <a:rPr lang="en-US" sz="2400" kern="0" spc="-24" dirty="0">
                <a:solidFill>
                  <a:srgbClr val="000000">
                    <a:alpha val="100000"/>
                  </a:srgbClr>
                </a:solidFill>
                <a:latin typeface="Inter Bold" pitchFamily="34" charset="0"/>
                <a:ea typeface="Inter Bold" pitchFamily="34" charset="-122"/>
                <a:cs typeface="Inter Bold" pitchFamily="34" charset="-120"/>
              </a:rPr>
              <a:t>Seoul </a:t>
            </a:r>
            <a:r>
              <a:rPr lang="en-US" sz="2400" kern="0" spc="-24" dirty="0">
                <a:solidFill>
                  <a:srgbClr val="000000">
                    <a:alpha val="100000"/>
                  </a:srgbClr>
                </a:solidFill>
                <a:latin typeface="Inter Regular" pitchFamily="34" charset="0"/>
                <a:ea typeface="Inter Regular" pitchFamily="34" charset="-122"/>
                <a:cs typeface="Inter Regular" pitchFamily="34" charset="-120"/>
              </a:rPr>
              <a:t>– Adopted digital twin technology for urban simulation and predictive planning.</a:t>
            </a:r>
            <a:endParaRPr lang="en-US" sz="2400" dirty="0"/>
          </a:p>
        </p:txBody>
      </p:sp>
      <p:sp>
        <p:nvSpPr>
          <p:cNvPr id="32" name="Text 14"/>
          <p:cNvSpPr/>
          <p:nvPr/>
        </p:nvSpPr>
        <p:spPr>
          <a:xfrm>
            <a:off x="16448556" y="6731000"/>
            <a:ext cx="5944343" cy="1473200"/>
          </a:xfrm>
          <a:prstGeom prst="rect">
            <a:avLst/>
          </a:prstGeom>
          <a:noFill/>
          <a:ln/>
        </p:spPr>
        <p:txBody>
          <a:bodyPr wrap="square" lIns="0" tIns="0" rIns="0" bIns="0" rtlCol="0" anchor="t"/>
          <a:lstStyle/>
          <a:p>
            <a:pPr marL="0" indent="0" algn="l">
              <a:lnSpc>
                <a:spcPts val="3600"/>
              </a:lnSpc>
              <a:buNone/>
            </a:pPr>
            <a:r>
              <a:rPr lang="en-US" sz="2400" kern="0" spc="-24" dirty="0">
                <a:solidFill>
                  <a:srgbClr val="000000">
                    <a:alpha val="100000"/>
                  </a:srgbClr>
                </a:solidFill>
                <a:latin typeface="Inter Bold" pitchFamily="34" charset="0"/>
                <a:ea typeface="Inter Bold" pitchFamily="34" charset="-122"/>
                <a:cs typeface="Inter Bold" pitchFamily="34" charset="-120"/>
              </a:rPr>
              <a:t>Barcelona </a:t>
            </a:r>
            <a:r>
              <a:rPr lang="en-US" sz="2400" kern="0" spc="-24" dirty="0">
                <a:solidFill>
                  <a:srgbClr val="000000">
                    <a:alpha val="100000"/>
                  </a:srgbClr>
                </a:solidFill>
                <a:latin typeface="Inter Regular" pitchFamily="34" charset="0"/>
                <a:ea typeface="Inter Regular" pitchFamily="34" charset="-122"/>
                <a:cs typeface="Inter Regular" pitchFamily="34" charset="-120"/>
              </a:rPr>
              <a:t>– Deployed smart lighting systems to improve energy efficiency and safety.</a:t>
            </a:r>
            <a:endParaRPr lang="en-US" sz="2400" dirty="0"/>
          </a:p>
        </p:txBody>
      </p:sp>
      <p:pic>
        <p:nvPicPr>
          <p:cNvPr id="33" name="Image 16" descr=" "/>
          <p:cNvPicPr>
            <a:picLocks noChangeAspect="1"/>
          </p:cNvPicPr>
          <p:nvPr/>
        </p:nvPicPr>
        <p:blipFill>
          <a:blip r:embed="rId32"/>
          <a:stretch>
            <a:fillRect/>
          </a:stretch>
        </p:blipFill>
        <p:spPr>
          <a:xfrm>
            <a:off x="15114889" y="4660900"/>
            <a:ext cx="609676" cy="609600"/>
          </a:xfrm>
          <a:prstGeom prst="rect">
            <a:avLst/>
          </a:prstGeom>
        </p:spPr>
      </p:pic>
      <p:pic>
        <p:nvPicPr>
          <p:cNvPr id="34" name="Image 17" descr=" "/>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5249074" y="4741515"/>
            <a:ext cx="93885" cy="154608"/>
          </a:xfrm>
          <a:prstGeom prst="rect">
            <a:avLst/>
          </a:prstGeom>
        </p:spPr>
      </p:pic>
      <p:pic>
        <p:nvPicPr>
          <p:cNvPr id="35" name="Image 18" descr=" "/>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5358402" y="4747037"/>
            <a:ext cx="46453" cy="44174"/>
          </a:xfrm>
          <a:prstGeom prst="rect">
            <a:avLst/>
          </a:prstGeom>
        </p:spPr>
      </p:pic>
      <p:pic>
        <p:nvPicPr>
          <p:cNvPr id="36" name="Image 19" descr=" "/>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5315336" y="4780167"/>
            <a:ext cx="46453" cy="44174"/>
          </a:xfrm>
          <a:prstGeom prst="rect">
            <a:avLst/>
          </a:prstGeom>
        </p:spPr>
      </p:pic>
      <p:pic>
        <p:nvPicPr>
          <p:cNvPr id="37" name="Image 20" descr=" "/>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5401419" y="4780167"/>
            <a:ext cx="46453" cy="44174"/>
          </a:xfrm>
          <a:prstGeom prst="rect">
            <a:avLst/>
          </a:prstGeom>
        </p:spPr>
      </p:pic>
      <p:pic>
        <p:nvPicPr>
          <p:cNvPr id="38" name="Image 21" descr=" "/>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15384872" y="4829863"/>
            <a:ext cx="46453" cy="44174"/>
          </a:xfrm>
          <a:prstGeom prst="rect">
            <a:avLst/>
          </a:prstGeom>
        </p:spPr>
      </p:pic>
      <p:pic>
        <p:nvPicPr>
          <p:cNvPr id="39" name="Image 22" descr=" "/>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15331920" y="4829863"/>
            <a:ext cx="46453" cy="44174"/>
          </a:xfrm>
          <a:prstGeom prst="rect">
            <a:avLst/>
          </a:prstGeom>
        </p:spPr>
      </p:pic>
      <p:pic>
        <p:nvPicPr>
          <p:cNvPr id="40" name="Image 23" descr=" "/>
          <p:cNvPicPr>
            <a:picLocks noChangeAspect="1"/>
          </p:cNvPicPr>
          <p:nvPr/>
        </p:nvPicPr>
        <p:blipFill>
          <a:blip r:embed="rId45"/>
          <a:stretch>
            <a:fillRect/>
          </a:stretch>
        </p:blipFill>
        <p:spPr>
          <a:xfrm>
            <a:off x="15114889" y="7137400"/>
            <a:ext cx="609676" cy="609600"/>
          </a:xfrm>
          <a:prstGeom prst="rect">
            <a:avLst/>
          </a:prstGeom>
        </p:spPr>
      </p:pic>
      <p:pic>
        <p:nvPicPr>
          <p:cNvPr id="41" name="Image 24" descr=" "/>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15204892" y="7328452"/>
            <a:ext cx="176718" cy="176696"/>
          </a:xfrm>
          <a:prstGeom prst="rect">
            <a:avLst/>
          </a:prstGeom>
        </p:spPr>
      </p:pic>
      <p:pic>
        <p:nvPicPr>
          <p:cNvPr id="42" name="Image 25" descr=" "/>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5243567" y="7372623"/>
            <a:ext cx="99405" cy="104911"/>
          </a:xfrm>
          <a:prstGeom prst="rect">
            <a:avLst/>
          </a:prstGeom>
        </p:spPr>
      </p:pic>
      <p:pic>
        <p:nvPicPr>
          <p:cNvPr id="43" name="Image 26" descr=" "/>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15276698" y="7405759"/>
            <a:ext cx="33131" cy="38652"/>
          </a:xfrm>
          <a:prstGeom prst="rect">
            <a:avLst/>
          </a:prstGeom>
        </p:spPr>
      </p:pic>
      <p:pic>
        <p:nvPicPr>
          <p:cNvPr id="44" name="Image 27" descr=" "/>
          <p:cNvPicPr>
            <a:picLocks noChangeAspect="1"/>
          </p:cNvPicPr>
          <p:nvPr/>
        </p:nvPicPr>
        <p:blipFill>
          <a:blip r:embed="rId52"/>
          <a:stretch>
            <a:fillRect/>
          </a:stretch>
        </p:blipFill>
        <p:spPr>
          <a:xfrm>
            <a:off x="15114889" y="9613900"/>
            <a:ext cx="609676" cy="609600"/>
          </a:xfrm>
          <a:prstGeom prst="rect">
            <a:avLst/>
          </a:prstGeom>
        </p:spPr>
      </p:pic>
      <p:pic>
        <p:nvPicPr>
          <p:cNvPr id="45" name="Image 28" descr=" "/>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15293257" y="9804952"/>
            <a:ext cx="176718" cy="165652"/>
          </a:xfrm>
          <a:prstGeom prst="rect">
            <a:avLst/>
          </a:prstGeom>
        </p:spPr>
      </p:pic>
      <p:pic>
        <p:nvPicPr>
          <p:cNvPr id="46" name="Image 29" descr=" "/>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15293257" y="9893300"/>
            <a:ext cx="176718" cy="88348"/>
          </a:xfrm>
          <a:prstGeom prst="rect">
            <a:avLst/>
          </a:prstGeom>
        </p:spPr>
      </p:pic>
      <p:pic>
        <p:nvPicPr>
          <p:cNvPr id="47" name="Image 30" descr=" "/>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15475272" y="9947970"/>
            <a:ext cx="39047" cy="39036"/>
          </a:xfrm>
          <a:prstGeom prst="rect">
            <a:avLst/>
          </a:prstGeom>
        </p:spPr>
      </p:pic>
      <p:pic>
        <p:nvPicPr>
          <p:cNvPr id="48" name="Image 31" descr=" "/>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15436212" y="9987012"/>
            <a:ext cx="39047" cy="39036"/>
          </a:xfrm>
          <a:prstGeom prst="rect">
            <a:avLst/>
          </a:prstGeom>
        </p:spPr>
      </p:pic>
      <p:pic>
        <p:nvPicPr>
          <p:cNvPr id="49" name="Image 32" descr=" "/>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15522134" y="9994816"/>
            <a:ext cx="39047" cy="39036"/>
          </a:xfrm>
          <a:prstGeom prst="rect">
            <a:avLst/>
          </a:prstGeom>
        </p:spPr>
      </p:pic>
      <p:pic>
        <p:nvPicPr>
          <p:cNvPr id="50" name="Image 33" descr=" "/>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15483074" y="10033862"/>
            <a:ext cx="39047" cy="39036"/>
          </a:xfrm>
          <a:prstGeom prst="rect">
            <a:avLst/>
          </a:prstGeom>
        </p:spPr>
      </p:pic>
      <p:pic>
        <p:nvPicPr>
          <p:cNvPr id="51" name="Image 34" descr=" "/>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15498703" y="9971394"/>
            <a:ext cx="39047" cy="39036"/>
          </a:xfrm>
          <a:prstGeom prst="rect">
            <a:avLst/>
          </a:prstGeom>
        </p:spPr>
      </p:pic>
      <p:pic>
        <p:nvPicPr>
          <p:cNvPr id="52" name="Image 35" descr=" "/>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15459655" y="10010434"/>
            <a:ext cx="39047" cy="39036"/>
          </a:xfrm>
          <a:prstGeom prst="rect">
            <a:avLst/>
          </a:prstGeom>
        </p:spPr>
      </p:pic>
      <p:pic>
        <p:nvPicPr>
          <p:cNvPr id="53" name="Image 36" descr=" "/>
          <p:cNvPicPr>
            <a:picLocks noChangeAspect="1"/>
          </p:cNvPicPr>
          <p:nvPr/>
        </p:nvPicPr>
        <p:blipFill>
          <a:blip r:embed="rId69">
            <a:extLst>
              <a:ext uri="{96DAC541-7B7A-43D3-8B79-37D633B846F1}">
                <asvg:svgBlip xmlns:asvg="http://schemas.microsoft.com/office/drawing/2016/SVG/main" r:embed="rId70"/>
              </a:ext>
            </a:extLst>
          </a:blip>
          <a:stretch>
            <a:fillRect/>
          </a:stretch>
        </p:blipFill>
        <p:spPr>
          <a:xfrm>
            <a:off x="15459767" y="9737176"/>
            <a:ext cx="78083" cy="78076"/>
          </a:xfrm>
          <a:prstGeom prst="rect">
            <a:avLst/>
          </a:prstGeom>
        </p:spPr>
      </p:pic>
      <p:pic>
        <p:nvPicPr>
          <p:cNvPr id="54" name="Image 37" descr=" "/>
          <p:cNvPicPr>
            <a:picLocks noChangeAspect="1"/>
          </p:cNvPicPr>
          <p:nvPr/>
        </p:nvPicPr>
        <p:blipFill>
          <a:blip r:embed="rId71">
            <a:extLst>
              <a:ext uri="{96DAC541-7B7A-43D3-8B79-37D633B846F1}">
                <asvg:svgBlip xmlns:asvg="http://schemas.microsoft.com/office/drawing/2016/SVG/main" r:embed="rId72"/>
              </a:ext>
            </a:extLst>
          </a:blip>
          <a:stretch>
            <a:fillRect/>
          </a:stretch>
        </p:blipFill>
        <p:spPr>
          <a:xfrm>
            <a:off x="15436324" y="9760601"/>
            <a:ext cx="39047" cy="39036"/>
          </a:xfrm>
          <a:prstGeom prst="rect">
            <a:avLst/>
          </a:prstGeom>
        </p:spPr>
      </p:pic>
      <p:pic>
        <p:nvPicPr>
          <p:cNvPr id="55" name="Image 38" descr=" "/>
          <p:cNvPicPr>
            <a:picLocks noChangeAspect="1"/>
          </p:cNvPicPr>
          <p:nvPr/>
        </p:nvPicPr>
        <p:blipFill>
          <a:blip r:embed="rId73">
            <a:extLst>
              <a:ext uri="{96DAC541-7B7A-43D3-8B79-37D633B846F1}">
                <asvg:svgBlip xmlns:asvg="http://schemas.microsoft.com/office/drawing/2016/SVG/main" r:embed="rId74"/>
              </a:ext>
            </a:extLst>
          </a:blip>
          <a:stretch>
            <a:fillRect/>
          </a:stretch>
        </p:blipFill>
        <p:spPr>
          <a:xfrm>
            <a:off x="15475359" y="9799650"/>
            <a:ext cx="39047" cy="39036"/>
          </a:xfrm>
          <a:prstGeom prst="rect">
            <a:avLst/>
          </a:prstGeom>
        </p:spPr>
      </p:pic>
      <p:pic>
        <p:nvPicPr>
          <p:cNvPr id="56" name="Image 39" descr=" "/>
          <p:cNvPicPr>
            <a:picLocks noChangeAspect="1"/>
          </p:cNvPicPr>
          <p:nvPr/>
        </p:nvPicPr>
        <p:blipFill>
          <a:blip r:embed="rId75">
            <a:extLst>
              <a:ext uri="{96DAC541-7B7A-43D3-8B79-37D633B846F1}">
                <asvg:svgBlip xmlns:asvg="http://schemas.microsoft.com/office/drawing/2016/SVG/main" r:embed="rId76"/>
              </a:ext>
            </a:extLst>
          </a:blip>
          <a:stretch>
            <a:fillRect/>
          </a:stretch>
        </p:blipFill>
        <p:spPr>
          <a:xfrm>
            <a:off x="15483161" y="9713745"/>
            <a:ext cx="39047" cy="39039"/>
          </a:xfrm>
          <a:prstGeom prst="rect">
            <a:avLst/>
          </a:prstGeom>
        </p:spPr>
      </p:pic>
      <p:pic>
        <p:nvPicPr>
          <p:cNvPr id="57" name="Image 40" descr=" "/>
          <p:cNvPicPr>
            <a:picLocks noChangeAspect="1"/>
          </p:cNvPicPr>
          <p:nvPr/>
        </p:nvPicPr>
        <p:blipFill>
          <a:blip r:embed="rId77">
            <a:extLst>
              <a:ext uri="{96DAC541-7B7A-43D3-8B79-37D633B846F1}">
                <asvg:svgBlip xmlns:asvg="http://schemas.microsoft.com/office/drawing/2016/SVG/main" r:embed="rId78"/>
              </a:ext>
            </a:extLst>
          </a:blip>
          <a:stretch>
            <a:fillRect/>
          </a:stretch>
        </p:blipFill>
        <p:spPr>
          <a:xfrm>
            <a:off x="15522233" y="9752803"/>
            <a:ext cx="39047" cy="39039"/>
          </a:xfrm>
          <a:prstGeom prst="rect">
            <a:avLst/>
          </a:prstGeom>
        </p:spPr>
      </p:pic>
      <p:pic>
        <p:nvPicPr>
          <p:cNvPr id="58" name="Image 41" descr=" "/>
          <p:cNvPicPr>
            <a:picLocks noChangeAspect="1"/>
          </p:cNvPicPr>
          <p:nvPr/>
        </p:nvPicPr>
        <p:blipFill>
          <a:blip r:embed="rId79">
            <a:extLst>
              <a:ext uri="{96DAC541-7B7A-43D3-8B79-37D633B846F1}">
                <asvg:svgBlip xmlns:asvg="http://schemas.microsoft.com/office/drawing/2016/SVG/main" r:embed="rId80"/>
              </a:ext>
            </a:extLst>
          </a:blip>
          <a:stretch>
            <a:fillRect/>
          </a:stretch>
        </p:blipFill>
        <p:spPr>
          <a:xfrm>
            <a:off x="15202026" y="9994776"/>
            <a:ext cx="78083" cy="78076"/>
          </a:xfrm>
          <a:prstGeom prst="rect">
            <a:avLst/>
          </a:prstGeom>
        </p:spPr>
      </p:pic>
      <p:pic>
        <p:nvPicPr>
          <p:cNvPr id="59" name="Image 42" descr=" "/>
          <p:cNvPicPr>
            <a:picLocks noChangeAspect="1"/>
          </p:cNvPicPr>
          <p:nvPr/>
        </p:nvPicPr>
        <p:blipFill>
          <a:blip r:embed="rId81">
            <a:extLst>
              <a:ext uri="{96DAC541-7B7A-43D3-8B79-37D633B846F1}">
                <asvg:svgBlip xmlns:asvg="http://schemas.microsoft.com/office/drawing/2016/SVG/main" r:embed="rId82"/>
              </a:ext>
            </a:extLst>
          </a:blip>
          <a:stretch>
            <a:fillRect/>
          </a:stretch>
        </p:blipFill>
        <p:spPr>
          <a:xfrm>
            <a:off x="15264492" y="10010378"/>
            <a:ext cx="39047" cy="39036"/>
          </a:xfrm>
          <a:prstGeom prst="rect">
            <a:avLst/>
          </a:prstGeom>
        </p:spPr>
      </p:pic>
      <p:pic>
        <p:nvPicPr>
          <p:cNvPr id="60" name="Image 43" descr=" "/>
          <p:cNvPicPr>
            <a:picLocks noChangeAspect="1"/>
          </p:cNvPicPr>
          <p:nvPr/>
        </p:nvPicPr>
        <p:blipFill>
          <a:blip r:embed="rId83">
            <a:extLst>
              <a:ext uri="{96DAC541-7B7A-43D3-8B79-37D633B846F1}">
                <asvg:svgBlip xmlns:asvg="http://schemas.microsoft.com/office/drawing/2016/SVG/main" r:embed="rId84"/>
              </a:ext>
            </a:extLst>
          </a:blip>
          <a:stretch>
            <a:fillRect/>
          </a:stretch>
        </p:blipFill>
        <p:spPr>
          <a:xfrm>
            <a:off x="15225457" y="9971345"/>
            <a:ext cx="39047" cy="39039"/>
          </a:xfrm>
          <a:prstGeom prst="rect">
            <a:avLst/>
          </a:prstGeom>
        </p:spPr>
      </p:pic>
      <p:pic>
        <p:nvPicPr>
          <p:cNvPr id="61" name="Image 44" descr=" "/>
          <p:cNvPicPr>
            <a:picLocks noChangeAspect="1"/>
          </p:cNvPicPr>
          <p:nvPr/>
        </p:nvPicPr>
        <p:blipFill>
          <a:blip r:embed="rId85">
            <a:extLst>
              <a:ext uri="{96DAC541-7B7A-43D3-8B79-37D633B846F1}">
                <asvg:svgBlip xmlns:asvg="http://schemas.microsoft.com/office/drawing/2016/SVG/main" r:embed="rId86"/>
              </a:ext>
            </a:extLst>
          </a:blip>
          <a:stretch>
            <a:fillRect/>
          </a:stretch>
        </p:blipFill>
        <p:spPr>
          <a:xfrm>
            <a:off x="15248888" y="9947917"/>
            <a:ext cx="78083" cy="78076"/>
          </a:xfrm>
          <a:prstGeom prst="rect">
            <a:avLst/>
          </a:prstGeom>
        </p:spPr>
      </p:pic>
      <p:pic>
        <p:nvPicPr>
          <p:cNvPr id="62" name="Image 45" descr=" "/>
          <p:cNvPicPr>
            <a:picLocks noChangeAspect="1"/>
          </p:cNvPicPr>
          <p:nvPr/>
        </p:nvPicPr>
        <p:blipFill>
          <a:blip r:embed="rId87">
            <a:extLst>
              <a:ext uri="{96DAC541-7B7A-43D3-8B79-37D633B846F1}">
                <asvg:svgBlip xmlns:asvg="http://schemas.microsoft.com/office/drawing/2016/SVG/main" r:embed="rId88"/>
              </a:ext>
            </a:extLst>
          </a:blip>
          <a:stretch>
            <a:fillRect/>
          </a:stretch>
        </p:blipFill>
        <p:spPr>
          <a:xfrm>
            <a:off x="15202026" y="9713699"/>
            <a:ext cx="78083" cy="78076"/>
          </a:xfrm>
          <a:prstGeom prst="rect">
            <a:avLst/>
          </a:prstGeom>
        </p:spPr>
      </p:pic>
      <p:pic>
        <p:nvPicPr>
          <p:cNvPr id="63" name="Image 46" descr=" "/>
          <p:cNvPicPr>
            <a:picLocks noChangeAspect="1"/>
          </p:cNvPicPr>
          <p:nvPr/>
        </p:nvPicPr>
        <p:blipFill>
          <a:blip r:embed="rId89">
            <a:extLst>
              <a:ext uri="{96DAC541-7B7A-43D3-8B79-37D633B846F1}">
                <asvg:svgBlip xmlns:asvg="http://schemas.microsoft.com/office/drawing/2016/SVG/main" r:embed="rId90"/>
              </a:ext>
            </a:extLst>
          </a:blip>
          <a:stretch>
            <a:fillRect/>
          </a:stretch>
        </p:blipFill>
        <p:spPr>
          <a:xfrm>
            <a:off x="15225457" y="9737120"/>
            <a:ext cx="78083" cy="78076"/>
          </a:xfrm>
          <a:prstGeom prst="rect">
            <a:avLst/>
          </a:prstGeom>
        </p:spPr>
      </p:pic>
      <p:pic>
        <p:nvPicPr>
          <p:cNvPr id="64" name="Image 47" descr=" "/>
          <p:cNvPicPr>
            <a:picLocks noChangeAspect="1"/>
          </p:cNvPicPr>
          <p:nvPr/>
        </p:nvPicPr>
        <p:blipFill>
          <a:blip r:embed="rId91">
            <a:extLst>
              <a:ext uri="{96DAC541-7B7A-43D3-8B79-37D633B846F1}">
                <asvg:svgBlip xmlns:asvg="http://schemas.microsoft.com/office/drawing/2016/SVG/main" r:embed="rId92"/>
              </a:ext>
            </a:extLst>
          </a:blip>
          <a:stretch>
            <a:fillRect/>
          </a:stretch>
        </p:blipFill>
        <p:spPr>
          <a:xfrm>
            <a:off x="15248901" y="9760558"/>
            <a:ext cx="78083" cy="7807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a:effectLst/>
      </p:bgPr>
    </p:bg>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29E0D07F-4376-C23E-066B-E33A586928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 y="-1786"/>
            <a:ext cx="24387175" cy="13717786"/>
          </a:xfrm>
          <a:prstGeom prst="rect">
            <a:avLst/>
          </a:prstGeom>
        </p:spPr>
      </p:pic>
      <p:pic>
        <p:nvPicPr>
          <p:cNvPr id="3"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766252" y="1117740"/>
            <a:ext cx="273965" cy="273937"/>
          </a:xfrm>
          <a:prstGeom prst="rect">
            <a:avLst/>
          </a:prstGeom>
        </p:spPr>
      </p:pic>
      <p:pic>
        <p:nvPicPr>
          <p:cNvPr id="4"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072479" y="1117740"/>
            <a:ext cx="273965" cy="273937"/>
          </a:xfrm>
          <a:prstGeom prst="rect">
            <a:avLst/>
          </a:prstGeom>
        </p:spPr>
      </p:pic>
      <p:pic>
        <p:nvPicPr>
          <p:cNvPr id="5" name="Image 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460161" y="1117740"/>
            <a:ext cx="273841" cy="273803"/>
          </a:xfrm>
          <a:prstGeom prst="rect">
            <a:avLst/>
          </a:prstGeom>
        </p:spPr>
      </p:pic>
      <p:sp>
        <p:nvSpPr>
          <p:cNvPr id="6" name="Text 0"/>
          <p:cNvSpPr/>
          <p:nvPr/>
        </p:nvSpPr>
        <p:spPr>
          <a:xfrm>
            <a:off x="21477814" y="1083174"/>
            <a:ext cx="1431046"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Bold" pitchFamily="34" charset="0"/>
                <a:ea typeface="Plus Jakarta Sans Bold" pitchFamily="34" charset="-122"/>
                <a:cs typeface="Plus Jakarta Sans Bold" pitchFamily="34" charset="-120"/>
              </a:rPr>
              <a:t>Metriplace</a:t>
            </a:r>
            <a:endParaRPr lang="en-US" sz="2000" dirty="0"/>
          </a:p>
        </p:txBody>
      </p:sp>
      <p:sp>
        <p:nvSpPr>
          <p:cNvPr id="7" name="Text 1"/>
          <p:cNvSpPr/>
          <p:nvPr/>
        </p:nvSpPr>
        <p:spPr>
          <a:xfrm>
            <a:off x="1524191" y="1066800"/>
            <a:ext cx="1011893" cy="338667"/>
          </a:xfrm>
          <a:prstGeom prst="rect">
            <a:avLst/>
          </a:prstGeom>
          <a:noFill/>
          <a:ln/>
        </p:spPr>
        <p:txBody>
          <a:bodyPr wrap="square" lIns="0" tIns="0" rIns="0" bIns="0" rtlCol="0" anchor="t"/>
          <a:lstStyle/>
          <a:p>
            <a:pPr marL="0" indent="0" algn="l">
              <a:lnSpc>
                <a:spcPts val="20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Page 15</a:t>
            </a:r>
            <a:endParaRPr lang="en-US" sz="2000" dirty="0"/>
          </a:p>
        </p:txBody>
      </p:sp>
      <p:sp>
        <p:nvSpPr>
          <p:cNvPr id="8" name="Text 2"/>
          <p:cNvSpPr/>
          <p:nvPr/>
        </p:nvSpPr>
        <p:spPr>
          <a:xfrm>
            <a:off x="1524191" y="2260600"/>
            <a:ext cx="6494745" cy="2048933"/>
          </a:xfrm>
          <a:prstGeom prst="rect">
            <a:avLst/>
          </a:prstGeom>
          <a:noFill/>
          <a:ln/>
        </p:spPr>
        <p:txBody>
          <a:bodyPr wrap="square" lIns="0" tIns="0" rIns="0" bIns="0" rtlCol="0" anchor="t"/>
          <a:lstStyle/>
          <a:p>
            <a:pPr marL="0" indent="0" algn="l">
              <a:lnSpc>
                <a:spcPts val="7040"/>
              </a:lnSpc>
              <a:buNone/>
            </a:pPr>
            <a:r>
              <a:rPr lang="en-US" sz="6400" dirty="0">
                <a:solidFill>
                  <a:srgbClr val="000000">
                    <a:alpha val="100000"/>
                  </a:srgbClr>
                </a:solidFill>
                <a:latin typeface="Inter Bold" pitchFamily="34" charset="0"/>
                <a:ea typeface="Inter Bold" pitchFamily="34" charset="-122"/>
                <a:cs typeface="Inter Bold" pitchFamily="34" charset="-120"/>
              </a:rPr>
              <a:t>The Role of AI &amp; Automation</a:t>
            </a:r>
            <a:endParaRPr lang="en-US" sz="6400" dirty="0"/>
          </a:p>
        </p:txBody>
      </p:sp>
      <p:sp>
        <p:nvSpPr>
          <p:cNvPr id="9" name="Text 3"/>
          <p:cNvSpPr/>
          <p:nvPr/>
        </p:nvSpPr>
        <p:spPr>
          <a:xfrm>
            <a:off x="12409451" y="2260600"/>
            <a:ext cx="10770946" cy="1930400"/>
          </a:xfrm>
          <a:prstGeom prst="rect">
            <a:avLst/>
          </a:prstGeom>
          <a:noFill/>
          <a:ln/>
        </p:spPr>
        <p:txBody>
          <a:bodyPr wrap="square" lIns="0" tIns="0" rIns="0" bIns="0" rtlCol="0" anchor="t"/>
          <a:lstStyle/>
          <a:p>
            <a:pPr marL="0" indent="0" algn="l">
              <a:lnSpc>
                <a:spcPts val="3600"/>
              </a:lnSpc>
              <a:buNone/>
            </a:pPr>
            <a:r>
              <a:rPr lang="en-US" sz="2400" kern="0" spc="-24" dirty="0">
                <a:solidFill>
                  <a:srgbClr val="000000">
                    <a:alpha val="100000"/>
                  </a:srgbClr>
                </a:solidFill>
                <a:latin typeface="Inter Regular" pitchFamily="34" charset="0"/>
                <a:ea typeface="Inter Regular" pitchFamily="34" charset="-122"/>
                <a:cs typeface="Inter Regular" pitchFamily="34" charset="-120"/>
              </a:rPr>
              <a:t>Artificial Intelligence plays a critical role in making smart cities more responsive, efficient, and citizen-focused. From grid management to urban mobility, AI enables data-driven decisions, reduces manual work, and enhances service delivery.</a:t>
            </a:r>
            <a:endParaRPr lang="en-US" sz="2400" dirty="0"/>
          </a:p>
        </p:txBody>
      </p:sp>
      <p:sp>
        <p:nvSpPr>
          <p:cNvPr id="10" name="Text 4"/>
          <p:cNvSpPr/>
          <p:nvPr/>
        </p:nvSpPr>
        <p:spPr>
          <a:xfrm>
            <a:off x="2832454" y="9677400"/>
            <a:ext cx="3679227" cy="1989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Bold" pitchFamily="34" charset="0"/>
                <a:ea typeface="Inter Bold" pitchFamily="34" charset="-122"/>
                <a:cs typeface="Inter Bold" pitchFamily="34" charset="-120"/>
              </a:rPr>
              <a:t>Data Collection</a:t>
            </a:r>
            <a:r>
              <a:rPr lang="en-US" sz="2000" dirty="0">
                <a:solidFill>
                  <a:srgbClr val="000000">
                    <a:alpha val="100000"/>
                  </a:srgbClr>
                </a:solidFill>
                <a:latin typeface="Inter Regular" pitchFamily="34" charset="0"/>
                <a:ea typeface="Inter Regular" pitchFamily="34" charset="-122"/>
                <a:cs typeface="Inter Regular" pitchFamily="34" charset="-120"/>
              </a:rPr>
              <a:t> Smart meters and IoT sensors gather real-time data on electricity consumption and supply.</a:t>
            </a:r>
            <a:endParaRPr lang="en-US" sz="2000" dirty="0"/>
          </a:p>
        </p:txBody>
      </p:sp>
      <p:sp>
        <p:nvSpPr>
          <p:cNvPr id="11" name="Text 5"/>
          <p:cNvSpPr/>
          <p:nvPr/>
        </p:nvSpPr>
        <p:spPr>
          <a:xfrm>
            <a:off x="8154432" y="9677400"/>
            <a:ext cx="3145760" cy="1608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Bold" pitchFamily="34" charset="0"/>
                <a:ea typeface="Inter Bold" pitchFamily="34" charset="-122"/>
                <a:cs typeface="Inter Bold" pitchFamily="34" charset="-120"/>
              </a:rPr>
              <a:t>Data Processing</a:t>
            </a:r>
            <a:endParaRPr lang="en-US" sz="2000" dirty="0"/>
          </a:p>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AI analyzes demand, detects anomalies, and forecasts load patterns.</a:t>
            </a:r>
            <a:endParaRPr lang="en-US" sz="2000" dirty="0"/>
          </a:p>
        </p:txBody>
      </p:sp>
      <p:sp>
        <p:nvSpPr>
          <p:cNvPr id="12" name="Text 6"/>
          <p:cNvSpPr/>
          <p:nvPr/>
        </p:nvSpPr>
        <p:spPr>
          <a:xfrm>
            <a:off x="12904813" y="9677400"/>
            <a:ext cx="3704630" cy="1227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Bold" pitchFamily="34" charset="0"/>
                <a:ea typeface="Inter Bold" pitchFamily="34" charset="-122"/>
                <a:cs typeface="Inter Bold" pitchFamily="34" charset="-120"/>
              </a:rPr>
              <a:t>Decision Making</a:t>
            </a:r>
            <a:endParaRPr lang="en-US" sz="2000" dirty="0"/>
          </a:p>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The system optimizes energy distribution and storage.</a:t>
            </a:r>
            <a:endParaRPr lang="en-US" sz="2000" dirty="0"/>
          </a:p>
        </p:txBody>
      </p:sp>
      <p:sp>
        <p:nvSpPr>
          <p:cNvPr id="13" name="Text 7"/>
          <p:cNvSpPr/>
          <p:nvPr/>
        </p:nvSpPr>
        <p:spPr>
          <a:xfrm>
            <a:off x="17820327" y="9677400"/>
            <a:ext cx="3933258" cy="1608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Bold" pitchFamily="34" charset="0"/>
                <a:ea typeface="Inter Bold" pitchFamily="34" charset="-122"/>
                <a:cs typeface="Inter Bold" pitchFamily="34" charset="-120"/>
              </a:rPr>
              <a:t>Action &amp; Feedback</a:t>
            </a:r>
            <a:endParaRPr lang="en-US" sz="2000" dirty="0"/>
          </a:p>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Automated responses balance loads, reroute power, or trigger maintenance alerts.</a:t>
            </a:r>
            <a:endParaRPr lang="en-US" sz="2000" dirty="0"/>
          </a:p>
        </p:txBody>
      </p:sp>
      <p:pic>
        <p:nvPicPr>
          <p:cNvPr id="14" name="Image 4"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527616" y="5029200"/>
            <a:ext cx="4225461" cy="4025900"/>
          </a:xfrm>
          <a:prstGeom prst="rect">
            <a:avLst/>
          </a:prstGeom>
        </p:spPr>
      </p:pic>
      <p:sp>
        <p:nvSpPr>
          <p:cNvPr id="15" name="Text 8"/>
          <p:cNvSpPr/>
          <p:nvPr/>
        </p:nvSpPr>
        <p:spPr>
          <a:xfrm>
            <a:off x="3399862" y="6553200"/>
            <a:ext cx="2480957" cy="1138873"/>
          </a:xfrm>
          <a:prstGeom prst="rect">
            <a:avLst/>
          </a:prstGeom>
          <a:noFill/>
          <a:ln/>
        </p:spPr>
        <p:txBody>
          <a:bodyPr wrap="square" lIns="0" tIns="0" rIns="0" bIns="0" rtlCol="0" anchor="t"/>
          <a:lstStyle/>
          <a:p>
            <a:pPr marL="0" indent="0" algn="ctr">
              <a:lnSpc>
                <a:spcPts val="3853"/>
              </a:lnSpc>
              <a:buNone/>
            </a:pPr>
            <a:r>
              <a:rPr lang="en-US" sz="3503" dirty="0">
                <a:solidFill>
                  <a:srgbClr val="000000">
                    <a:alpha val="100000"/>
                  </a:srgbClr>
                </a:solidFill>
                <a:latin typeface="Inter Bold" pitchFamily="34" charset="0"/>
                <a:ea typeface="Inter Bold" pitchFamily="34" charset="-122"/>
                <a:cs typeface="Inter Bold" pitchFamily="34" charset="-120"/>
              </a:rPr>
              <a:t>Data</a:t>
            </a:r>
            <a:endParaRPr lang="en-US" sz="3503" dirty="0"/>
          </a:p>
          <a:p>
            <a:pPr marL="0" indent="0" algn="ctr">
              <a:lnSpc>
                <a:spcPts val="3853"/>
              </a:lnSpc>
              <a:buNone/>
            </a:pPr>
            <a:r>
              <a:rPr lang="en-US" sz="3503" dirty="0">
                <a:solidFill>
                  <a:srgbClr val="000000">
                    <a:alpha val="100000"/>
                  </a:srgbClr>
                </a:solidFill>
                <a:latin typeface="Inter Bold" pitchFamily="34" charset="0"/>
                <a:ea typeface="Inter Bold" pitchFamily="34" charset="-122"/>
                <a:cs typeface="Inter Bold" pitchFamily="34" charset="-120"/>
              </a:rPr>
              <a:t>Collection</a:t>
            </a:r>
            <a:endParaRPr lang="en-US" sz="3503" dirty="0"/>
          </a:p>
        </p:txBody>
      </p:sp>
      <p:pic>
        <p:nvPicPr>
          <p:cNvPr id="16" name="Image 5"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65978" y="5029200"/>
            <a:ext cx="4225461" cy="4025900"/>
          </a:xfrm>
          <a:prstGeom prst="rect">
            <a:avLst/>
          </a:prstGeom>
        </p:spPr>
      </p:pic>
      <p:sp>
        <p:nvSpPr>
          <p:cNvPr id="17" name="Text 9"/>
          <p:cNvSpPr/>
          <p:nvPr/>
        </p:nvSpPr>
        <p:spPr>
          <a:xfrm>
            <a:off x="8331589" y="6553200"/>
            <a:ext cx="2707558" cy="1138873"/>
          </a:xfrm>
          <a:prstGeom prst="rect">
            <a:avLst/>
          </a:prstGeom>
          <a:noFill/>
          <a:ln/>
        </p:spPr>
        <p:txBody>
          <a:bodyPr wrap="square" lIns="0" tIns="0" rIns="0" bIns="0" rtlCol="0" anchor="t"/>
          <a:lstStyle/>
          <a:p>
            <a:pPr marL="0" indent="0" algn="ctr">
              <a:lnSpc>
                <a:spcPts val="3853"/>
              </a:lnSpc>
              <a:buNone/>
            </a:pPr>
            <a:r>
              <a:rPr lang="en-US" sz="3503" dirty="0">
                <a:solidFill>
                  <a:srgbClr val="000000">
                    <a:alpha val="100000"/>
                  </a:srgbClr>
                </a:solidFill>
                <a:latin typeface="Inter Bold" pitchFamily="34" charset="0"/>
                <a:ea typeface="Inter Bold" pitchFamily="34" charset="-122"/>
                <a:cs typeface="Inter Bold" pitchFamily="34" charset="-120"/>
              </a:rPr>
              <a:t>Data</a:t>
            </a:r>
            <a:endParaRPr lang="en-US" sz="3503" dirty="0"/>
          </a:p>
          <a:p>
            <a:pPr marL="0" indent="0" algn="ctr">
              <a:lnSpc>
                <a:spcPts val="3853"/>
              </a:lnSpc>
              <a:buNone/>
            </a:pPr>
            <a:r>
              <a:rPr lang="en-US" sz="3503" dirty="0">
                <a:solidFill>
                  <a:srgbClr val="000000">
                    <a:alpha val="100000"/>
                  </a:srgbClr>
                </a:solidFill>
                <a:latin typeface="Inter Bold" pitchFamily="34" charset="0"/>
                <a:ea typeface="Inter Bold" pitchFamily="34" charset="-122"/>
                <a:cs typeface="Inter Bold" pitchFamily="34" charset="-120"/>
              </a:rPr>
              <a:t>Processing</a:t>
            </a:r>
            <a:endParaRPr lang="en-US" sz="3503" dirty="0"/>
          </a:p>
        </p:txBody>
      </p:sp>
      <p:pic>
        <p:nvPicPr>
          <p:cNvPr id="18" name="Image 6" descr=" "/>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2604341" y="5029200"/>
            <a:ext cx="4225461" cy="4025900"/>
          </a:xfrm>
          <a:prstGeom prst="rect">
            <a:avLst/>
          </a:prstGeom>
        </p:spPr>
      </p:pic>
      <p:sp>
        <p:nvSpPr>
          <p:cNvPr id="19" name="Text 10"/>
          <p:cNvSpPr/>
          <p:nvPr/>
        </p:nvSpPr>
        <p:spPr>
          <a:xfrm>
            <a:off x="13649870" y="6553200"/>
            <a:ext cx="2134389" cy="1138873"/>
          </a:xfrm>
          <a:prstGeom prst="rect">
            <a:avLst/>
          </a:prstGeom>
          <a:noFill/>
          <a:ln/>
        </p:spPr>
        <p:txBody>
          <a:bodyPr wrap="square" lIns="0" tIns="0" rIns="0" bIns="0" rtlCol="0" anchor="t"/>
          <a:lstStyle/>
          <a:p>
            <a:pPr marL="0" indent="0" algn="ctr">
              <a:lnSpc>
                <a:spcPts val="3853"/>
              </a:lnSpc>
              <a:buNone/>
            </a:pPr>
            <a:r>
              <a:rPr lang="en-US" sz="3503" dirty="0">
                <a:solidFill>
                  <a:srgbClr val="000000">
                    <a:alpha val="100000"/>
                  </a:srgbClr>
                </a:solidFill>
                <a:latin typeface="Inter Bold" pitchFamily="34" charset="0"/>
                <a:ea typeface="Inter Bold" pitchFamily="34" charset="-122"/>
                <a:cs typeface="Inter Bold" pitchFamily="34" charset="-120"/>
              </a:rPr>
              <a:t>Decision</a:t>
            </a:r>
            <a:endParaRPr lang="en-US" sz="3503" dirty="0"/>
          </a:p>
          <a:p>
            <a:pPr marL="0" indent="0" algn="ctr">
              <a:lnSpc>
                <a:spcPts val="3853"/>
              </a:lnSpc>
              <a:buNone/>
            </a:pPr>
            <a:r>
              <a:rPr lang="en-US" sz="3503" dirty="0">
                <a:solidFill>
                  <a:srgbClr val="000000">
                    <a:alpha val="100000"/>
                  </a:srgbClr>
                </a:solidFill>
                <a:latin typeface="Inter Bold" pitchFamily="34" charset="0"/>
                <a:ea typeface="Inter Bold" pitchFamily="34" charset="-122"/>
                <a:cs typeface="Inter Bold" pitchFamily="34" charset="-120"/>
              </a:rPr>
              <a:t>Making</a:t>
            </a:r>
            <a:endParaRPr lang="en-US" sz="3503" dirty="0"/>
          </a:p>
        </p:txBody>
      </p:sp>
      <p:pic>
        <p:nvPicPr>
          <p:cNvPr id="20" name="Image 7"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7642703" y="5029200"/>
            <a:ext cx="4225461" cy="4025900"/>
          </a:xfrm>
          <a:prstGeom prst="rect">
            <a:avLst/>
          </a:prstGeom>
        </p:spPr>
      </p:pic>
      <p:sp>
        <p:nvSpPr>
          <p:cNvPr id="21" name="Text 11"/>
          <p:cNvSpPr/>
          <p:nvPr/>
        </p:nvSpPr>
        <p:spPr>
          <a:xfrm>
            <a:off x="18568262" y="6553200"/>
            <a:ext cx="2374320" cy="1138873"/>
          </a:xfrm>
          <a:prstGeom prst="rect">
            <a:avLst/>
          </a:prstGeom>
          <a:noFill/>
          <a:ln/>
        </p:spPr>
        <p:txBody>
          <a:bodyPr wrap="square" lIns="0" tIns="0" rIns="0" bIns="0" rtlCol="0" anchor="t"/>
          <a:lstStyle/>
          <a:p>
            <a:pPr marL="0" indent="0" algn="ctr">
              <a:lnSpc>
                <a:spcPts val="3853"/>
              </a:lnSpc>
              <a:buNone/>
            </a:pPr>
            <a:r>
              <a:rPr lang="en-US" sz="3503" dirty="0">
                <a:solidFill>
                  <a:srgbClr val="000000">
                    <a:alpha val="100000"/>
                  </a:srgbClr>
                </a:solidFill>
                <a:latin typeface="Inter Bold" pitchFamily="34" charset="0"/>
                <a:ea typeface="Inter Bold" pitchFamily="34" charset="-122"/>
                <a:cs typeface="Inter Bold" pitchFamily="34" charset="-120"/>
              </a:rPr>
              <a:t>Action &amp;</a:t>
            </a:r>
            <a:endParaRPr lang="en-US" sz="3503" dirty="0"/>
          </a:p>
          <a:p>
            <a:pPr marL="0" indent="0" algn="ctr">
              <a:lnSpc>
                <a:spcPts val="3853"/>
              </a:lnSpc>
              <a:buNone/>
            </a:pPr>
            <a:r>
              <a:rPr lang="en-US" sz="3503" dirty="0">
                <a:solidFill>
                  <a:srgbClr val="000000">
                    <a:alpha val="100000"/>
                  </a:srgbClr>
                </a:solidFill>
                <a:latin typeface="Inter Bold" pitchFamily="34" charset="0"/>
                <a:ea typeface="Inter Bold" pitchFamily="34" charset="-122"/>
                <a:cs typeface="Inter Bold" pitchFamily="34" charset="-120"/>
              </a:rPr>
              <a:t>Feedback</a:t>
            </a:r>
            <a:endParaRPr lang="en-US" sz="3503"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a:effectLst/>
      </p:bgPr>
    </p:bg>
    <p:spTree>
      <p:nvGrpSpPr>
        <p:cNvPr id="1" name=""/>
        <p:cNvGrpSpPr/>
        <p:nvPr/>
      </p:nvGrpSpPr>
      <p:grpSpPr>
        <a:xfrm>
          <a:off x="0" y="0"/>
          <a:ext cx="0" cy="0"/>
          <a:chOff x="0" y="0"/>
          <a:chExt cx="0" cy="0"/>
        </a:xfrm>
      </p:grpSpPr>
      <p:pic>
        <p:nvPicPr>
          <p:cNvPr id="48" name="Graphic 47">
            <a:extLst>
              <a:ext uri="{FF2B5EF4-FFF2-40B4-BE49-F238E27FC236}">
                <a16:creationId xmlns:a16="http://schemas.microsoft.com/office/drawing/2014/main" id="{A258C403-C7E8-AD4C-BAD2-C13576579572}"/>
              </a:ext>
            </a:extLst>
          </p:cNvPr>
          <p:cNvPicPr>
            <a:picLocks noGrp="1" noRot="1" noChangeAspect="1" noMove="1" noResize="1" noEditPoints="1" noAdjustHandles="1" noChangeArrowheads="1" noChangeShapeType="1" noCrop="1"/>
          </p:cNvPicPr>
          <p:nvPr/>
        </p:nvPicPr>
        <p:blipFill>
          <a:blip r:embed="rId3">
            <a:extLst>
              <a:ext uri="{96DAC541-7B7A-43D3-8B79-37D633B846F1}">
                <asvg:svgBlip xmlns:asvg="http://schemas.microsoft.com/office/drawing/2016/SVG/main" r:embed="rId4"/>
              </a:ext>
            </a:extLst>
          </a:blip>
          <a:stretch>
            <a:fillRect/>
          </a:stretch>
        </p:blipFill>
        <p:spPr>
          <a:xfrm>
            <a:off x="0" y="0"/>
            <a:ext cx="24387175" cy="13717786"/>
          </a:xfrm>
          <a:prstGeom prst="rect">
            <a:avLst/>
          </a:prstGeom>
        </p:spPr>
      </p:pic>
      <p:pic>
        <p:nvPicPr>
          <p:cNvPr id="3" name="Image 1" descr=" "/>
          <p:cNvPicPr>
            <a:picLocks noGrp="1" noRot="1" noChangeAspect="1" noMove="1" noResize="1" noEditPoints="1" noAdjustHandles="1" noChangeArrowheads="1" noChangeShapeType="1" noCrop="1"/>
          </p:cNvPicPr>
          <p:nvPr/>
        </p:nvPicPr>
        <p:blipFill>
          <a:blip r:embed="rId5">
            <a:extLst>
              <a:ext uri="{96DAC541-7B7A-43D3-8B79-37D633B846F1}">
                <asvg:svgBlip xmlns:asvg="http://schemas.microsoft.com/office/drawing/2016/SVG/main" r:embed="rId6"/>
              </a:ext>
            </a:extLst>
          </a:blip>
          <a:stretch>
            <a:fillRect/>
          </a:stretch>
        </p:blipFill>
        <p:spPr>
          <a:xfrm>
            <a:off x="8725991" y="5422900"/>
            <a:ext cx="14136867" cy="7353300"/>
          </a:xfrm>
          <a:prstGeom prst="rect">
            <a:avLst/>
          </a:prstGeom>
        </p:spPr>
      </p:pic>
      <p:pic>
        <p:nvPicPr>
          <p:cNvPr id="4"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25991" y="5422900"/>
            <a:ext cx="14136867" cy="1079500"/>
          </a:xfrm>
          <a:prstGeom prst="rect">
            <a:avLst/>
          </a:prstGeom>
        </p:spPr>
      </p:pic>
      <p:pic>
        <p:nvPicPr>
          <p:cNvPr id="17" name="Image 7"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766257" y="1117740"/>
            <a:ext cx="273969" cy="273937"/>
          </a:xfrm>
          <a:prstGeom prst="rect">
            <a:avLst/>
          </a:prstGeom>
        </p:spPr>
      </p:pic>
      <p:pic>
        <p:nvPicPr>
          <p:cNvPr id="18" name="Image 8"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1072479" y="1117740"/>
            <a:ext cx="273969" cy="273937"/>
          </a:xfrm>
          <a:prstGeom prst="rect">
            <a:avLst/>
          </a:prstGeom>
        </p:spPr>
      </p:pic>
      <p:pic>
        <p:nvPicPr>
          <p:cNvPr id="19" name="Image 9"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460163" y="1117740"/>
            <a:ext cx="273839" cy="273803"/>
          </a:xfrm>
          <a:prstGeom prst="rect">
            <a:avLst/>
          </a:prstGeom>
        </p:spPr>
      </p:pic>
      <p:sp>
        <p:nvSpPr>
          <p:cNvPr id="20" name="Text 8"/>
          <p:cNvSpPr/>
          <p:nvPr/>
        </p:nvSpPr>
        <p:spPr>
          <a:xfrm>
            <a:off x="21477809" y="1083174"/>
            <a:ext cx="1431046"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Bold" pitchFamily="34" charset="0"/>
                <a:ea typeface="Plus Jakarta Sans Bold" pitchFamily="34" charset="-122"/>
                <a:cs typeface="Plus Jakarta Sans Bold" pitchFamily="34" charset="-120"/>
              </a:rPr>
              <a:t>Metriplace</a:t>
            </a:r>
            <a:endParaRPr lang="en-US" sz="2000" dirty="0"/>
          </a:p>
        </p:txBody>
      </p:sp>
      <p:sp>
        <p:nvSpPr>
          <p:cNvPr id="21" name="Text 9"/>
          <p:cNvSpPr/>
          <p:nvPr/>
        </p:nvSpPr>
        <p:spPr>
          <a:xfrm>
            <a:off x="1524191" y="1066800"/>
            <a:ext cx="999192" cy="338667"/>
          </a:xfrm>
          <a:prstGeom prst="rect">
            <a:avLst/>
          </a:prstGeom>
          <a:noFill/>
          <a:ln/>
        </p:spPr>
        <p:txBody>
          <a:bodyPr wrap="square" lIns="0" tIns="0" rIns="0" bIns="0" rtlCol="0" anchor="t"/>
          <a:lstStyle/>
          <a:p>
            <a:pPr marL="0" indent="0" algn="l">
              <a:lnSpc>
                <a:spcPts val="20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Page 16</a:t>
            </a:r>
            <a:endParaRPr lang="en-US" sz="2000" dirty="0"/>
          </a:p>
        </p:txBody>
      </p:sp>
      <p:sp>
        <p:nvSpPr>
          <p:cNvPr id="22" name="Text 10"/>
          <p:cNvSpPr/>
          <p:nvPr/>
        </p:nvSpPr>
        <p:spPr>
          <a:xfrm>
            <a:off x="1524191" y="2260600"/>
            <a:ext cx="10063891" cy="1159933"/>
          </a:xfrm>
          <a:prstGeom prst="rect">
            <a:avLst/>
          </a:prstGeom>
          <a:noFill/>
          <a:ln/>
        </p:spPr>
        <p:txBody>
          <a:bodyPr wrap="square" lIns="0" tIns="0" rIns="0" bIns="0" rtlCol="0" anchor="t"/>
          <a:lstStyle/>
          <a:p>
            <a:pPr marL="0" indent="0" algn="l">
              <a:lnSpc>
                <a:spcPts val="7040"/>
              </a:lnSpc>
              <a:buNone/>
            </a:pPr>
            <a:r>
              <a:rPr lang="en-US" sz="6400" dirty="0">
                <a:solidFill>
                  <a:srgbClr val="000000">
                    <a:alpha val="100000"/>
                  </a:srgbClr>
                </a:solidFill>
                <a:latin typeface="Inter Bold" pitchFamily="34" charset="0"/>
                <a:ea typeface="Inter Bold" pitchFamily="34" charset="-122"/>
                <a:cs typeface="Inter Bold" pitchFamily="34" charset="-120"/>
              </a:rPr>
              <a:t>5G &amp; Urban Connectivity</a:t>
            </a:r>
            <a:endParaRPr lang="en-US" sz="6400" dirty="0"/>
          </a:p>
        </p:txBody>
      </p:sp>
      <p:sp>
        <p:nvSpPr>
          <p:cNvPr id="23" name="Text 11"/>
          <p:cNvSpPr/>
          <p:nvPr/>
        </p:nvSpPr>
        <p:spPr>
          <a:xfrm>
            <a:off x="1486086" y="3683000"/>
            <a:ext cx="6693737" cy="2387600"/>
          </a:xfrm>
          <a:prstGeom prst="rect">
            <a:avLst/>
          </a:prstGeom>
          <a:noFill/>
          <a:ln/>
        </p:spPr>
        <p:txBody>
          <a:bodyPr wrap="square" lIns="0" tIns="0" rIns="0" bIns="0" rtlCol="0" anchor="t"/>
          <a:lstStyle/>
          <a:p>
            <a:pPr marL="0" indent="0" algn="l">
              <a:lnSpc>
                <a:spcPts val="3600"/>
              </a:lnSpc>
              <a:buNone/>
            </a:pPr>
            <a:r>
              <a:rPr lang="en-US" sz="2400" kern="0" spc="-24" dirty="0">
                <a:solidFill>
                  <a:srgbClr val="000000">
                    <a:alpha val="100000"/>
                  </a:srgbClr>
                </a:solidFill>
                <a:latin typeface="Inter Regular" pitchFamily="34" charset="0"/>
                <a:ea typeface="Inter Regular" pitchFamily="34" charset="-122"/>
                <a:cs typeface="Inter Regular" pitchFamily="34" charset="-120"/>
              </a:rPr>
              <a:t>5G forms the digital backbone of smart cities—delivering faster speeds, lower latency, and seamless real-time data transfer for connected infrastructure, autonomous mobility, and IoT.</a:t>
            </a:r>
            <a:endParaRPr lang="en-US" sz="2400" dirty="0"/>
          </a:p>
        </p:txBody>
      </p:sp>
      <p:sp>
        <p:nvSpPr>
          <p:cNvPr id="24" name="Text 12"/>
          <p:cNvSpPr/>
          <p:nvPr/>
        </p:nvSpPr>
        <p:spPr>
          <a:xfrm>
            <a:off x="14390899" y="2260600"/>
            <a:ext cx="8573572" cy="1930400"/>
          </a:xfrm>
          <a:prstGeom prst="rect">
            <a:avLst/>
          </a:prstGeom>
          <a:noFill/>
          <a:ln/>
        </p:spPr>
        <p:txBody>
          <a:bodyPr wrap="square" lIns="0" tIns="0" rIns="0" bIns="0" rtlCol="0" anchor="t"/>
          <a:lstStyle/>
          <a:p>
            <a:pPr marL="0" indent="0" algn="l">
              <a:lnSpc>
                <a:spcPts val="3600"/>
              </a:lnSpc>
              <a:buNone/>
            </a:pPr>
            <a:r>
              <a:rPr lang="en-US" sz="2400" kern="0" spc="-24" dirty="0">
                <a:solidFill>
                  <a:srgbClr val="000000">
                    <a:alpha val="100000"/>
                  </a:srgbClr>
                </a:solidFill>
                <a:latin typeface="Inter Regular" pitchFamily="34" charset="0"/>
                <a:ea typeface="Inter Regular" pitchFamily="34" charset="-122"/>
                <a:cs typeface="Inter Regular" pitchFamily="34" charset="-120"/>
              </a:rPr>
              <a:t>Smart homes and buildings form the foundation of efficient cities, offering automated, secure, and energy-optimized environments at the micro level that scale into macro-level urban success.</a:t>
            </a:r>
            <a:endParaRPr lang="en-US" sz="2400" dirty="0"/>
          </a:p>
        </p:txBody>
      </p:sp>
      <p:pic>
        <p:nvPicPr>
          <p:cNvPr id="25" name="Image 10" descr=" "/>
          <p:cNvPicPr>
            <a:picLocks noGrp="1" noRot="1" noChangeAspect="1" noMove="1" noResize="1" noEditPoints="1" noAdjustHandles="1" noChangeArrowheads="1" noChangeShapeType="1" noCrop="1"/>
          </p:cNvPicPr>
          <p:nvPr/>
        </p:nvPicPr>
        <p:blipFill>
          <a:blip r:embed="rId15">
            <a:extLst>
              <a:ext uri="{96DAC541-7B7A-43D3-8B79-37D633B846F1}">
                <asvg:svgBlip xmlns:asvg="http://schemas.microsoft.com/office/drawing/2016/SVG/main" r:embed="rId16"/>
              </a:ext>
            </a:extLst>
          </a:blip>
          <a:stretch>
            <a:fillRect/>
          </a:stretch>
        </p:blipFill>
        <p:spPr>
          <a:xfrm>
            <a:off x="1486086" y="7366000"/>
            <a:ext cx="6592124" cy="5410200"/>
          </a:xfrm>
          <a:prstGeom prst="rect">
            <a:avLst/>
          </a:prstGeom>
        </p:spPr>
      </p:pic>
      <p:pic>
        <p:nvPicPr>
          <p:cNvPr id="26" name="Image 11"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486086" y="7366000"/>
            <a:ext cx="6592124" cy="1117600"/>
          </a:xfrm>
          <a:prstGeom prst="rect">
            <a:avLst/>
          </a:prstGeom>
        </p:spPr>
      </p:pic>
      <p:sp>
        <p:nvSpPr>
          <p:cNvPr id="27" name="Text 13"/>
          <p:cNvSpPr/>
          <p:nvPr/>
        </p:nvSpPr>
        <p:spPr>
          <a:xfrm>
            <a:off x="2159270" y="8928100"/>
            <a:ext cx="770563" cy="338667"/>
          </a:xfrm>
          <a:prstGeom prst="rect">
            <a:avLst/>
          </a:prstGeom>
          <a:noFill/>
          <a:ln/>
        </p:spPr>
        <p:txBody>
          <a:bodyPr wrap="square" lIns="0" tIns="0" rIns="0" bIns="0" rtlCol="0" anchor="t"/>
          <a:lstStyle/>
          <a:p>
            <a:pPr marL="0" indent="0" algn="l">
              <a:lnSpc>
                <a:spcPts val="20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2020</a:t>
            </a:r>
            <a:endParaRPr lang="en-US" sz="2000" dirty="0"/>
          </a:p>
        </p:txBody>
      </p:sp>
      <p:sp>
        <p:nvSpPr>
          <p:cNvPr id="28" name="Text 14"/>
          <p:cNvSpPr/>
          <p:nvPr/>
        </p:nvSpPr>
        <p:spPr>
          <a:xfrm>
            <a:off x="2159270" y="9994900"/>
            <a:ext cx="732458" cy="338667"/>
          </a:xfrm>
          <a:prstGeom prst="rect">
            <a:avLst/>
          </a:prstGeom>
          <a:noFill/>
          <a:ln/>
        </p:spPr>
        <p:txBody>
          <a:bodyPr wrap="square" lIns="0" tIns="0" rIns="0" bIns="0" rtlCol="0" anchor="t"/>
          <a:lstStyle/>
          <a:p>
            <a:pPr marL="0" indent="0" algn="l">
              <a:lnSpc>
                <a:spcPts val="20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2023</a:t>
            </a:r>
            <a:endParaRPr lang="en-US" sz="2000" dirty="0"/>
          </a:p>
        </p:txBody>
      </p:sp>
      <p:sp>
        <p:nvSpPr>
          <p:cNvPr id="29" name="Text 15"/>
          <p:cNvSpPr/>
          <p:nvPr/>
        </p:nvSpPr>
        <p:spPr>
          <a:xfrm>
            <a:off x="2159270" y="11061700"/>
            <a:ext cx="732458" cy="338667"/>
          </a:xfrm>
          <a:prstGeom prst="rect">
            <a:avLst/>
          </a:prstGeom>
          <a:noFill/>
          <a:ln/>
        </p:spPr>
        <p:txBody>
          <a:bodyPr wrap="square" lIns="0" tIns="0" rIns="0" bIns="0" rtlCol="0" anchor="t"/>
          <a:lstStyle/>
          <a:p>
            <a:pPr marL="0" indent="0" algn="l">
              <a:lnSpc>
                <a:spcPts val="20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2026</a:t>
            </a:r>
            <a:endParaRPr lang="en-US" sz="2000" dirty="0"/>
          </a:p>
        </p:txBody>
      </p:sp>
      <p:sp>
        <p:nvSpPr>
          <p:cNvPr id="30" name="Text 16"/>
          <p:cNvSpPr/>
          <p:nvPr/>
        </p:nvSpPr>
        <p:spPr>
          <a:xfrm>
            <a:off x="2159270" y="12141200"/>
            <a:ext cx="770563" cy="338667"/>
          </a:xfrm>
          <a:prstGeom prst="rect">
            <a:avLst/>
          </a:prstGeom>
          <a:noFill/>
          <a:ln/>
        </p:spPr>
        <p:txBody>
          <a:bodyPr wrap="square" lIns="0" tIns="0" rIns="0" bIns="0" rtlCol="0" anchor="t"/>
          <a:lstStyle/>
          <a:p>
            <a:pPr marL="0" indent="0" algn="l">
              <a:lnSpc>
                <a:spcPts val="20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2030</a:t>
            </a:r>
            <a:endParaRPr lang="en-US" sz="2000" dirty="0"/>
          </a:p>
        </p:txBody>
      </p:sp>
      <p:sp>
        <p:nvSpPr>
          <p:cNvPr id="31" name="Text 17"/>
          <p:cNvSpPr/>
          <p:nvPr/>
        </p:nvSpPr>
        <p:spPr>
          <a:xfrm>
            <a:off x="2159270" y="7810500"/>
            <a:ext cx="630846"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Bold" pitchFamily="34" charset="0"/>
                <a:ea typeface="Plus Jakarta Sans Bold" pitchFamily="34" charset="-122"/>
                <a:cs typeface="Plus Jakarta Sans Bold" pitchFamily="34" charset="-120"/>
              </a:rPr>
              <a:t>Year</a:t>
            </a:r>
            <a:endParaRPr lang="en-US" sz="2000" dirty="0"/>
          </a:p>
        </p:txBody>
      </p:sp>
      <p:sp>
        <p:nvSpPr>
          <p:cNvPr id="32" name="Text 18"/>
          <p:cNvSpPr/>
          <p:nvPr/>
        </p:nvSpPr>
        <p:spPr>
          <a:xfrm>
            <a:off x="4483660" y="7810500"/>
            <a:ext cx="2078826"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Bold" pitchFamily="34" charset="0"/>
                <a:ea typeface="Plus Jakarta Sans Bold" pitchFamily="34" charset="-122"/>
                <a:cs typeface="Plus Jakarta Sans Bold" pitchFamily="34" charset="-120"/>
              </a:rPr>
              <a:t>Devices per km²</a:t>
            </a:r>
            <a:endParaRPr lang="en-US" sz="2000" dirty="0"/>
          </a:p>
        </p:txBody>
      </p:sp>
      <p:sp>
        <p:nvSpPr>
          <p:cNvPr id="33" name="Text 19"/>
          <p:cNvSpPr/>
          <p:nvPr/>
        </p:nvSpPr>
        <p:spPr>
          <a:xfrm>
            <a:off x="9322965" y="5829300"/>
            <a:ext cx="5152611"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5G vs 4G: Speed and Latency Comparison</a:t>
            </a:r>
            <a:endParaRPr lang="en-US" sz="2000" dirty="0"/>
          </a:p>
        </p:txBody>
      </p:sp>
      <p:pic>
        <p:nvPicPr>
          <p:cNvPr id="34" name="Image 12" descr=" "/>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588198" y="8636000"/>
            <a:ext cx="12702" cy="3937000"/>
          </a:xfrm>
          <a:prstGeom prst="rect">
            <a:avLst/>
          </a:prstGeom>
        </p:spPr>
      </p:pic>
      <p:pic>
        <p:nvPicPr>
          <p:cNvPr id="35" name="Image 13" descr=" "/>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044956" y="9569450"/>
            <a:ext cx="5614102" cy="12700"/>
          </a:xfrm>
          <a:prstGeom prst="rect">
            <a:avLst/>
          </a:prstGeom>
        </p:spPr>
      </p:pic>
      <p:pic>
        <p:nvPicPr>
          <p:cNvPr id="36" name="Image 14" descr=" "/>
          <p:cNvPicPr>
            <a:picLocks noChangeAspect="1"/>
          </p:cNvPicPr>
          <p:nvPr/>
        </p:nvPicPr>
        <p:blipFill>
          <a:blip r:embed="rId21">
            <a:extLst>
              <a:ext uri="{96DAC541-7B7A-43D3-8B79-37D633B846F1}">
                <asvg:svgBlip xmlns:asvg="http://schemas.microsoft.com/office/drawing/2016/SVG/main" r:embed="rId23"/>
              </a:ext>
            </a:extLst>
          </a:blip>
          <a:stretch>
            <a:fillRect/>
          </a:stretch>
        </p:blipFill>
        <p:spPr>
          <a:xfrm>
            <a:off x="2044956" y="10648950"/>
            <a:ext cx="5614102" cy="12700"/>
          </a:xfrm>
          <a:prstGeom prst="rect">
            <a:avLst/>
          </a:prstGeom>
        </p:spPr>
      </p:pic>
      <p:pic>
        <p:nvPicPr>
          <p:cNvPr id="37" name="Image 15" descr=" "/>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994147" y="11728450"/>
            <a:ext cx="5664913" cy="25400"/>
          </a:xfrm>
          <a:prstGeom prst="rect">
            <a:avLst/>
          </a:prstGeom>
        </p:spPr>
      </p:pic>
      <p:pic>
        <p:nvPicPr>
          <p:cNvPr id="38" name="Image 16" descr=" "/>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588198" y="7569200"/>
            <a:ext cx="12702" cy="812800"/>
          </a:xfrm>
          <a:prstGeom prst="rect">
            <a:avLst/>
          </a:prstGeom>
        </p:spPr>
      </p:pic>
      <p:sp>
        <p:nvSpPr>
          <p:cNvPr id="39" name="Text 20"/>
          <p:cNvSpPr/>
          <p:nvPr/>
        </p:nvSpPr>
        <p:spPr>
          <a:xfrm>
            <a:off x="4483660" y="11049000"/>
            <a:ext cx="973788"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15,000</a:t>
            </a:r>
            <a:endParaRPr lang="en-US" sz="2000" dirty="0"/>
          </a:p>
        </p:txBody>
      </p:sp>
      <p:sp>
        <p:nvSpPr>
          <p:cNvPr id="40" name="Text 21"/>
          <p:cNvSpPr/>
          <p:nvPr/>
        </p:nvSpPr>
        <p:spPr>
          <a:xfrm>
            <a:off x="4483660" y="12128500"/>
            <a:ext cx="1024595"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25,000</a:t>
            </a:r>
            <a:endParaRPr lang="en-US" sz="2000" dirty="0"/>
          </a:p>
        </p:txBody>
      </p:sp>
      <p:sp>
        <p:nvSpPr>
          <p:cNvPr id="41" name="Text 22"/>
          <p:cNvSpPr/>
          <p:nvPr/>
        </p:nvSpPr>
        <p:spPr>
          <a:xfrm>
            <a:off x="4483660" y="9982200"/>
            <a:ext cx="808668"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8000</a:t>
            </a:r>
            <a:endParaRPr lang="en-US" sz="2000" dirty="0"/>
          </a:p>
        </p:txBody>
      </p:sp>
      <p:sp>
        <p:nvSpPr>
          <p:cNvPr id="42" name="Text 23"/>
          <p:cNvSpPr/>
          <p:nvPr/>
        </p:nvSpPr>
        <p:spPr>
          <a:xfrm>
            <a:off x="4483660" y="8915400"/>
            <a:ext cx="808668"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3000</a:t>
            </a:r>
            <a:endParaRPr lang="en-US" sz="2000" dirty="0"/>
          </a:p>
        </p:txBody>
      </p:sp>
      <p:pic>
        <p:nvPicPr>
          <p:cNvPr id="44" name="Image 18" descr=" "/>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0398750" y="5905500"/>
            <a:ext cx="406451" cy="114300"/>
          </a:xfrm>
          <a:prstGeom prst="rect">
            <a:avLst/>
          </a:prstGeom>
        </p:spPr>
      </p:pic>
      <p:pic>
        <p:nvPicPr>
          <p:cNvPr id="45" name="Image 19" descr=" "/>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7680610" y="5905500"/>
            <a:ext cx="406451" cy="114300"/>
          </a:xfrm>
          <a:prstGeom prst="rect">
            <a:avLst/>
          </a:prstGeom>
        </p:spPr>
      </p:pic>
      <p:sp>
        <p:nvSpPr>
          <p:cNvPr id="46" name="Text 24"/>
          <p:cNvSpPr/>
          <p:nvPr/>
        </p:nvSpPr>
        <p:spPr>
          <a:xfrm>
            <a:off x="21033829" y="5829300"/>
            <a:ext cx="1329433"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Donwload</a:t>
            </a:r>
            <a:endParaRPr lang="en-US" sz="2000" dirty="0"/>
          </a:p>
        </p:txBody>
      </p:sp>
      <p:sp>
        <p:nvSpPr>
          <p:cNvPr id="47" name="Text 25"/>
          <p:cNvSpPr/>
          <p:nvPr/>
        </p:nvSpPr>
        <p:spPr>
          <a:xfrm>
            <a:off x="18315689" y="5829300"/>
            <a:ext cx="1608868"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Latency (ms)</a:t>
            </a:r>
            <a:endParaRPr lang="en-US" sz="2000" dirty="0"/>
          </a:p>
        </p:txBody>
      </p:sp>
      <p:graphicFrame>
        <p:nvGraphicFramePr>
          <p:cNvPr id="54" name="Chart 53">
            <a:extLst>
              <a:ext uri="{FF2B5EF4-FFF2-40B4-BE49-F238E27FC236}">
                <a16:creationId xmlns:a16="http://schemas.microsoft.com/office/drawing/2014/main" id="{20408B0D-F6D5-D0FE-9EA9-45E612F0E1BE}"/>
              </a:ext>
            </a:extLst>
          </p:cNvPr>
          <p:cNvGraphicFramePr/>
          <p:nvPr>
            <p:extLst>
              <p:ext uri="{D42A27DB-BD31-4B8C-83A1-F6EECF244321}">
                <p14:modId xmlns:p14="http://schemas.microsoft.com/office/powerpoint/2010/main" val="2767482145"/>
              </p:ext>
            </p:extLst>
          </p:nvPr>
        </p:nvGraphicFramePr>
        <p:xfrm>
          <a:off x="9322965" y="6814443"/>
          <a:ext cx="13070063" cy="5462929"/>
        </p:xfrm>
        <a:graphic>
          <a:graphicData uri="http://schemas.openxmlformats.org/drawingml/2006/chart">
            <c:chart xmlns:c="http://schemas.openxmlformats.org/drawingml/2006/chart" xmlns:r="http://schemas.openxmlformats.org/officeDocument/2006/relationships" r:id="rId32"/>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DA6F7B7E-7419-B3C5-7D6C-023650DE97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 y="-1786"/>
            <a:ext cx="24387175" cy="13717786"/>
          </a:xfrm>
          <a:prstGeom prst="rect">
            <a:avLst/>
          </a:prstGeom>
        </p:spPr>
      </p:pic>
      <p:pic>
        <p:nvPicPr>
          <p:cNvPr id="3"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0"/>
            <a:ext cx="8154419" cy="13716000"/>
          </a:xfrm>
          <a:prstGeom prst="rect">
            <a:avLst/>
          </a:prstGeom>
        </p:spPr>
      </p:pic>
      <p:sp>
        <p:nvSpPr>
          <p:cNvPr id="4" name="Text 0"/>
          <p:cNvSpPr/>
          <p:nvPr/>
        </p:nvSpPr>
        <p:spPr>
          <a:xfrm>
            <a:off x="9373772" y="1638300"/>
            <a:ext cx="10135867" cy="1866900"/>
          </a:xfrm>
          <a:prstGeom prst="rect">
            <a:avLst/>
          </a:prstGeom>
          <a:noFill/>
          <a:ln/>
        </p:spPr>
        <p:txBody>
          <a:bodyPr wrap="square" lIns="0" tIns="0" rIns="0" bIns="0" rtlCol="0" anchor="t"/>
          <a:lstStyle/>
          <a:p>
            <a:pPr marL="0" indent="0" algn="l">
              <a:lnSpc>
                <a:spcPts val="11520"/>
              </a:lnSpc>
              <a:buNone/>
            </a:pPr>
            <a:r>
              <a:rPr lang="en-US" sz="9600" kern="0" spc="-96" dirty="0">
                <a:solidFill>
                  <a:srgbClr val="000000">
                    <a:alpha val="100000"/>
                  </a:srgbClr>
                </a:solidFill>
                <a:latin typeface="Inter Bold" pitchFamily="34" charset="0"/>
                <a:ea typeface="Inter Bold" pitchFamily="34" charset="-122"/>
                <a:cs typeface="Inter Bold" pitchFamily="34" charset="-120"/>
              </a:rPr>
              <a:t>Table of Content</a:t>
            </a:r>
            <a:endParaRPr lang="en-US" sz="9600" dirty="0"/>
          </a:p>
        </p:txBody>
      </p:sp>
      <p:sp>
        <p:nvSpPr>
          <p:cNvPr id="5" name="Text 1"/>
          <p:cNvSpPr/>
          <p:nvPr/>
        </p:nvSpPr>
        <p:spPr>
          <a:xfrm>
            <a:off x="9500787" y="3987800"/>
            <a:ext cx="3285477" cy="618067"/>
          </a:xfrm>
          <a:prstGeom prst="rect">
            <a:avLst/>
          </a:prstGeom>
          <a:noFill/>
          <a:ln/>
        </p:spPr>
        <p:txBody>
          <a:bodyPr wrap="square" lIns="0" tIns="0" rIns="0" bIns="0" rtlCol="0" anchor="t"/>
          <a:lstStyle/>
          <a:p>
            <a:pPr marL="0" indent="0" algn="l">
              <a:lnSpc>
                <a:spcPts val="3840"/>
              </a:lnSpc>
              <a:buNone/>
            </a:pPr>
            <a:r>
              <a:rPr lang="en-US" sz="3200" kern="0" spc="-32" dirty="0">
                <a:solidFill>
                  <a:srgbClr val="000000">
                    <a:alpha val="100000"/>
                  </a:srgbClr>
                </a:solidFill>
                <a:latin typeface="Inter Regular" pitchFamily="34" charset="0"/>
                <a:ea typeface="Inter Regular" pitchFamily="34" charset="-122"/>
                <a:cs typeface="Inter Regular" pitchFamily="34" charset="-120"/>
              </a:rPr>
              <a:t>Table of Content</a:t>
            </a:r>
            <a:endParaRPr lang="en-US" sz="3200" dirty="0"/>
          </a:p>
        </p:txBody>
      </p:sp>
      <p:sp>
        <p:nvSpPr>
          <p:cNvPr id="6" name="Text 2"/>
          <p:cNvSpPr/>
          <p:nvPr/>
        </p:nvSpPr>
        <p:spPr>
          <a:xfrm>
            <a:off x="19789073" y="3987800"/>
            <a:ext cx="643547" cy="618067"/>
          </a:xfrm>
          <a:prstGeom prst="rect">
            <a:avLst/>
          </a:prstGeom>
          <a:noFill/>
          <a:ln/>
        </p:spPr>
        <p:txBody>
          <a:bodyPr wrap="square" lIns="0" tIns="0" rIns="0" bIns="0" rtlCol="0" anchor="t"/>
          <a:lstStyle/>
          <a:p>
            <a:pPr marL="0" indent="0" algn="l">
              <a:lnSpc>
                <a:spcPts val="3840"/>
              </a:lnSpc>
              <a:buNone/>
            </a:pPr>
            <a:r>
              <a:rPr lang="en-US" sz="3200" kern="0" spc="-32" dirty="0">
                <a:solidFill>
                  <a:srgbClr val="000000">
                    <a:alpha val="100000"/>
                  </a:srgbClr>
                </a:solidFill>
                <a:latin typeface="Inter Regular" pitchFamily="34" charset="0"/>
                <a:ea typeface="Inter Regular" pitchFamily="34" charset="-122"/>
                <a:cs typeface="Inter Regular" pitchFamily="34" charset="-120"/>
              </a:rPr>
              <a:t>00</a:t>
            </a:r>
            <a:endParaRPr lang="en-US" sz="3200" dirty="0"/>
          </a:p>
        </p:txBody>
      </p:sp>
      <p:pic>
        <p:nvPicPr>
          <p:cNvPr id="7"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00787" y="4768850"/>
            <a:ext cx="10796349" cy="12701"/>
          </a:xfrm>
          <a:prstGeom prst="rect">
            <a:avLst/>
          </a:prstGeom>
        </p:spPr>
      </p:pic>
      <p:sp>
        <p:nvSpPr>
          <p:cNvPr id="8" name="Text 3"/>
          <p:cNvSpPr/>
          <p:nvPr/>
        </p:nvSpPr>
        <p:spPr>
          <a:xfrm>
            <a:off x="9500787" y="5156201"/>
            <a:ext cx="2421769" cy="618067"/>
          </a:xfrm>
          <a:prstGeom prst="rect">
            <a:avLst/>
          </a:prstGeom>
          <a:noFill/>
          <a:ln/>
        </p:spPr>
        <p:txBody>
          <a:bodyPr wrap="square" lIns="0" tIns="0" rIns="0" bIns="0" rtlCol="0" anchor="t"/>
          <a:lstStyle/>
          <a:p>
            <a:pPr marL="0" indent="0" algn="l">
              <a:lnSpc>
                <a:spcPts val="3840"/>
              </a:lnSpc>
              <a:buNone/>
            </a:pPr>
            <a:r>
              <a:rPr lang="en-US" sz="3200" kern="0" spc="-32" dirty="0">
                <a:solidFill>
                  <a:srgbClr val="000000">
                    <a:alpha val="100000"/>
                  </a:srgbClr>
                </a:solidFill>
                <a:latin typeface="Inter Regular" pitchFamily="34" charset="0"/>
                <a:ea typeface="Inter Regular" pitchFamily="34" charset="-122"/>
                <a:cs typeface="Inter Regular" pitchFamily="34" charset="-120"/>
              </a:rPr>
              <a:t>Introduction</a:t>
            </a:r>
            <a:endParaRPr lang="en-US" sz="3200" dirty="0"/>
          </a:p>
        </p:txBody>
      </p:sp>
      <p:sp>
        <p:nvSpPr>
          <p:cNvPr id="9" name="Text 4"/>
          <p:cNvSpPr/>
          <p:nvPr/>
        </p:nvSpPr>
        <p:spPr>
          <a:xfrm>
            <a:off x="19852581" y="5156201"/>
            <a:ext cx="580039" cy="618067"/>
          </a:xfrm>
          <a:prstGeom prst="rect">
            <a:avLst/>
          </a:prstGeom>
          <a:noFill/>
          <a:ln/>
        </p:spPr>
        <p:txBody>
          <a:bodyPr wrap="square" lIns="0" tIns="0" rIns="0" bIns="0" rtlCol="0" anchor="t"/>
          <a:lstStyle/>
          <a:p>
            <a:pPr marL="0" indent="0" algn="l">
              <a:lnSpc>
                <a:spcPts val="3840"/>
              </a:lnSpc>
              <a:buNone/>
            </a:pPr>
            <a:r>
              <a:rPr lang="en-US" sz="3200" kern="0" spc="-32" dirty="0">
                <a:solidFill>
                  <a:srgbClr val="000000">
                    <a:alpha val="100000"/>
                  </a:srgbClr>
                </a:solidFill>
                <a:latin typeface="Inter Regular" pitchFamily="34" charset="0"/>
                <a:ea typeface="Inter Regular" pitchFamily="34" charset="-122"/>
                <a:cs typeface="Inter Regular" pitchFamily="34" charset="-120"/>
              </a:rPr>
              <a:t>01</a:t>
            </a:r>
            <a:endParaRPr lang="en-US" sz="3200" dirty="0"/>
          </a:p>
        </p:txBody>
      </p:sp>
      <p:pic>
        <p:nvPicPr>
          <p:cNvPr id="10" name="Image 3" descr=" "/>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9500787" y="5937251"/>
            <a:ext cx="10796349" cy="12700"/>
          </a:xfrm>
          <a:prstGeom prst="rect">
            <a:avLst/>
          </a:prstGeom>
        </p:spPr>
      </p:pic>
      <p:sp>
        <p:nvSpPr>
          <p:cNvPr id="11" name="Text 5"/>
          <p:cNvSpPr/>
          <p:nvPr/>
        </p:nvSpPr>
        <p:spPr>
          <a:xfrm>
            <a:off x="9500787" y="6324601"/>
            <a:ext cx="5292328" cy="618067"/>
          </a:xfrm>
          <a:prstGeom prst="rect">
            <a:avLst/>
          </a:prstGeom>
          <a:noFill/>
          <a:ln/>
        </p:spPr>
        <p:txBody>
          <a:bodyPr wrap="square" lIns="0" tIns="0" rIns="0" bIns="0" rtlCol="0" anchor="t"/>
          <a:lstStyle/>
          <a:p>
            <a:pPr marL="0" indent="0" algn="l">
              <a:lnSpc>
                <a:spcPts val="3840"/>
              </a:lnSpc>
              <a:buNone/>
            </a:pPr>
            <a:r>
              <a:rPr lang="en-US" sz="3200" kern="0" spc="-32" dirty="0">
                <a:solidFill>
                  <a:srgbClr val="000000">
                    <a:alpha val="100000"/>
                  </a:srgbClr>
                </a:solidFill>
                <a:latin typeface="Inter Regular" pitchFamily="34" charset="0"/>
                <a:ea typeface="Inter Regular" pitchFamily="34" charset="-122"/>
                <a:cs typeface="Inter Regular" pitchFamily="34" charset="-120"/>
              </a:rPr>
              <a:t>Risk &amp; Mitigation Strategies</a:t>
            </a:r>
            <a:endParaRPr lang="en-US" sz="3200" dirty="0"/>
          </a:p>
        </p:txBody>
      </p:sp>
      <p:sp>
        <p:nvSpPr>
          <p:cNvPr id="12" name="Text 6"/>
          <p:cNvSpPr/>
          <p:nvPr/>
        </p:nvSpPr>
        <p:spPr>
          <a:xfrm>
            <a:off x="19916089" y="6324601"/>
            <a:ext cx="516531" cy="618067"/>
          </a:xfrm>
          <a:prstGeom prst="rect">
            <a:avLst/>
          </a:prstGeom>
          <a:noFill/>
          <a:ln/>
        </p:spPr>
        <p:txBody>
          <a:bodyPr wrap="square" lIns="0" tIns="0" rIns="0" bIns="0" rtlCol="0" anchor="t"/>
          <a:lstStyle/>
          <a:p>
            <a:pPr marL="0" indent="0" algn="l">
              <a:lnSpc>
                <a:spcPts val="3840"/>
              </a:lnSpc>
              <a:buNone/>
            </a:pPr>
            <a:r>
              <a:rPr lang="en-US" sz="3200" kern="0" spc="-32" dirty="0">
                <a:solidFill>
                  <a:srgbClr val="000000">
                    <a:alpha val="100000"/>
                  </a:srgbClr>
                </a:solidFill>
                <a:latin typeface="Inter Regular" pitchFamily="34" charset="0"/>
                <a:ea typeface="Inter Regular" pitchFamily="34" charset="-122"/>
                <a:cs typeface="Inter Regular" pitchFamily="34" charset="-120"/>
              </a:rPr>
              <a:t>11</a:t>
            </a:r>
            <a:endParaRPr lang="en-US" sz="3200" dirty="0"/>
          </a:p>
        </p:txBody>
      </p:sp>
      <p:pic>
        <p:nvPicPr>
          <p:cNvPr id="13" name="Image 4" descr=" "/>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9500787" y="7105651"/>
            <a:ext cx="10796349" cy="12700"/>
          </a:xfrm>
          <a:prstGeom prst="rect">
            <a:avLst/>
          </a:prstGeom>
        </p:spPr>
      </p:pic>
      <p:sp>
        <p:nvSpPr>
          <p:cNvPr id="14" name="Text 7"/>
          <p:cNvSpPr/>
          <p:nvPr/>
        </p:nvSpPr>
        <p:spPr>
          <a:xfrm>
            <a:off x="9500787" y="7493001"/>
            <a:ext cx="3196566" cy="1100667"/>
          </a:xfrm>
          <a:prstGeom prst="rect">
            <a:avLst/>
          </a:prstGeom>
          <a:noFill/>
          <a:ln/>
        </p:spPr>
        <p:txBody>
          <a:bodyPr wrap="square" lIns="0" tIns="0" rIns="0" bIns="0" rtlCol="0" anchor="t"/>
          <a:lstStyle/>
          <a:p>
            <a:pPr marL="0" indent="0" algn="l">
              <a:lnSpc>
                <a:spcPts val="3840"/>
              </a:lnSpc>
              <a:buNone/>
            </a:pPr>
            <a:r>
              <a:rPr lang="en-US" sz="3200" kern="0" spc="-32" dirty="0">
                <a:solidFill>
                  <a:srgbClr val="000000">
                    <a:alpha val="100000"/>
                  </a:srgbClr>
                </a:solidFill>
                <a:latin typeface="Inter Regular" pitchFamily="34" charset="0"/>
                <a:ea typeface="Inter Regular" pitchFamily="34" charset="-122"/>
                <a:cs typeface="Inter Regular" pitchFamily="34" charset="-120"/>
              </a:rPr>
              <a:t>Scalability &amp;</a:t>
            </a:r>
            <a:endParaRPr lang="en-US" sz="3200" dirty="0"/>
          </a:p>
          <a:p>
            <a:pPr marL="0" indent="0" algn="l">
              <a:lnSpc>
                <a:spcPts val="3840"/>
              </a:lnSpc>
              <a:buNone/>
            </a:pPr>
            <a:r>
              <a:rPr lang="en-US" sz="3200" kern="0" spc="-32" dirty="0">
                <a:solidFill>
                  <a:srgbClr val="000000">
                    <a:alpha val="100000"/>
                  </a:srgbClr>
                </a:solidFill>
                <a:latin typeface="Inter Regular" pitchFamily="34" charset="0"/>
                <a:ea typeface="Inter Regular" pitchFamily="34" charset="-122"/>
                <a:cs typeface="Inter Regular" pitchFamily="34" charset="-120"/>
              </a:rPr>
              <a:t>Expansion Plans</a:t>
            </a:r>
            <a:endParaRPr lang="en-US" sz="3200" dirty="0"/>
          </a:p>
        </p:txBody>
      </p:sp>
      <p:sp>
        <p:nvSpPr>
          <p:cNvPr id="15" name="Text 8"/>
          <p:cNvSpPr/>
          <p:nvPr/>
        </p:nvSpPr>
        <p:spPr>
          <a:xfrm>
            <a:off x="19852581" y="7493001"/>
            <a:ext cx="580039" cy="618067"/>
          </a:xfrm>
          <a:prstGeom prst="rect">
            <a:avLst/>
          </a:prstGeom>
          <a:noFill/>
          <a:ln/>
        </p:spPr>
        <p:txBody>
          <a:bodyPr wrap="square" lIns="0" tIns="0" rIns="0" bIns="0" rtlCol="0" anchor="t"/>
          <a:lstStyle/>
          <a:p>
            <a:pPr marL="0" indent="0" algn="l">
              <a:lnSpc>
                <a:spcPts val="3840"/>
              </a:lnSpc>
              <a:buNone/>
            </a:pPr>
            <a:r>
              <a:rPr lang="en-US" sz="3200" kern="0" spc="-32" dirty="0">
                <a:solidFill>
                  <a:srgbClr val="000000">
                    <a:alpha val="100000"/>
                  </a:srgbClr>
                </a:solidFill>
                <a:latin typeface="Inter Regular" pitchFamily="34" charset="0"/>
                <a:ea typeface="Inter Regular" pitchFamily="34" charset="-122"/>
                <a:cs typeface="Inter Regular" pitchFamily="34" charset="-120"/>
              </a:rPr>
              <a:t>13</a:t>
            </a:r>
            <a:endParaRPr lang="en-US" sz="3200" dirty="0"/>
          </a:p>
        </p:txBody>
      </p:sp>
      <p:pic>
        <p:nvPicPr>
          <p:cNvPr id="16" name="Image 5" descr=" "/>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9500787" y="8756651"/>
            <a:ext cx="10796349" cy="12700"/>
          </a:xfrm>
          <a:prstGeom prst="rect">
            <a:avLst/>
          </a:prstGeom>
        </p:spPr>
      </p:pic>
      <p:sp>
        <p:nvSpPr>
          <p:cNvPr id="17" name="Text 9"/>
          <p:cNvSpPr/>
          <p:nvPr/>
        </p:nvSpPr>
        <p:spPr>
          <a:xfrm>
            <a:off x="9500787" y="9144001"/>
            <a:ext cx="3044147" cy="618067"/>
          </a:xfrm>
          <a:prstGeom prst="rect">
            <a:avLst/>
          </a:prstGeom>
          <a:noFill/>
          <a:ln/>
        </p:spPr>
        <p:txBody>
          <a:bodyPr wrap="square" lIns="0" tIns="0" rIns="0" bIns="0" rtlCol="0" anchor="t"/>
          <a:lstStyle/>
          <a:p>
            <a:pPr marL="0" indent="0" algn="l">
              <a:lnSpc>
                <a:spcPts val="3840"/>
              </a:lnSpc>
              <a:buNone/>
            </a:pPr>
            <a:r>
              <a:rPr lang="en-US" sz="3200" kern="0" spc="-32" dirty="0">
                <a:solidFill>
                  <a:srgbClr val="000000">
                    <a:alpha val="100000"/>
                  </a:srgbClr>
                </a:solidFill>
                <a:latin typeface="Inter Regular" pitchFamily="34" charset="0"/>
                <a:ea typeface="Inter Regular" pitchFamily="34" charset="-122"/>
                <a:cs typeface="Inter Regular" pitchFamily="34" charset="-120"/>
              </a:rPr>
              <a:t>Key Takeaways</a:t>
            </a:r>
            <a:endParaRPr lang="en-US" sz="3200" dirty="0"/>
          </a:p>
        </p:txBody>
      </p:sp>
      <p:sp>
        <p:nvSpPr>
          <p:cNvPr id="18" name="Text 10"/>
          <p:cNvSpPr/>
          <p:nvPr/>
        </p:nvSpPr>
        <p:spPr>
          <a:xfrm>
            <a:off x="19852581" y="9144001"/>
            <a:ext cx="580039" cy="618067"/>
          </a:xfrm>
          <a:prstGeom prst="rect">
            <a:avLst/>
          </a:prstGeom>
          <a:noFill/>
          <a:ln/>
        </p:spPr>
        <p:txBody>
          <a:bodyPr wrap="square" lIns="0" tIns="0" rIns="0" bIns="0" rtlCol="0" anchor="t"/>
          <a:lstStyle/>
          <a:p>
            <a:pPr marL="0" indent="0" algn="l">
              <a:lnSpc>
                <a:spcPts val="3840"/>
              </a:lnSpc>
              <a:buNone/>
            </a:pPr>
            <a:r>
              <a:rPr lang="en-US" sz="3200" kern="0" spc="-32" dirty="0">
                <a:solidFill>
                  <a:srgbClr val="000000">
                    <a:alpha val="100000"/>
                  </a:srgbClr>
                </a:solidFill>
                <a:latin typeface="Inter Regular" pitchFamily="34" charset="0"/>
                <a:ea typeface="Inter Regular" pitchFamily="34" charset="-122"/>
                <a:cs typeface="Inter Regular" pitchFamily="34" charset="-120"/>
              </a:rPr>
              <a:t>18</a:t>
            </a:r>
            <a:endParaRPr lang="en-US" sz="3200" dirty="0"/>
          </a:p>
        </p:txBody>
      </p:sp>
      <p:pic>
        <p:nvPicPr>
          <p:cNvPr id="19" name="Image 6" descr=" "/>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9500787" y="9925051"/>
            <a:ext cx="10796349" cy="12700"/>
          </a:xfrm>
          <a:prstGeom prst="rect">
            <a:avLst/>
          </a:prstGeom>
        </p:spPr>
      </p:pic>
      <p:pic>
        <p:nvPicPr>
          <p:cNvPr id="20" name="Image 7" descr=" "/>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766258" y="12814440"/>
            <a:ext cx="273971" cy="273936"/>
          </a:xfrm>
          <a:prstGeom prst="rect">
            <a:avLst/>
          </a:prstGeom>
        </p:spPr>
      </p:pic>
      <p:pic>
        <p:nvPicPr>
          <p:cNvPr id="21" name="Image 8" descr=" "/>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1072479" y="12814440"/>
            <a:ext cx="273971" cy="273936"/>
          </a:xfrm>
          <a:prstGeom prst="rect">
            <a:avLst/>
          </a:prstGeom>
        </p:spPr>
      </p:pic>
      <p:pic>
        <p:nvPicPr>
          <p:cNvPr id="22" name="Image 9" descr=" "/>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0460161" y="12814440"/>
            <a:ext cx="273838" cy="273804"/>
          </a:xfrm>
          <a:prstGeom prst="rect">
            <a:avLst/>
          </a:prstGeom>
        </p:spPr>
      </p:pic>
      <p:sp>
        <p:nvSpPr>
          <p:cNvPr id="23" name="Text 11"/>
          <p:cNvSpPr/>
          <p:nvPr/>
        </p:nvSpPr>
        <p:spPr>
          <a:xfrm>
            <a:off x="21477808" y="12779873"/>
            <a:ext cx="1431046"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Bold" pitchFamily="34" charset="0"/>
                <a:ea typeface="Plus Jakarta Sans Bold" pitchFamily="34" charset="-122"/>
                <a:cs typeface="Plus Jakarta Sans Bold" pitchFamily="34" charset="-120"/>
              </a:rPr>
              <a:t>Metriplace</a:t>
            </a:r>
            <a:endParaRPr lang="en-US" sz="2000" dirty="0"/>
          </a:p>
        </p:txBody>
      </p:sp>
      <p:sp>
        <p:nvSpPr>
          <p:cNvPr id="24" name="Text 12"/>
          <p:cNvSpPr/>
          <p:nvPr/>
        </p:nvSpPr>
        <p:spPr>
          <a:xfrm>
            <a:off x="9500787" y="12763500"/>
            <a:ext cx="1126207"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Page 00</a:t>
            </a:r>
            <a:endParaRPr lang="en-US" sz="2000" dirty="0"/>
          </a:p>
        </p:txBody>
      </p:sp>
      <p:pic>
        <p:nvPicPr>
          <p:cNvPr id="25" name="Image 10" descr=" "/>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349794" y="9253256"/>
            <a:ext cx="5575997" cy="4462744"/>
          </a:xfrm>
          <a:prstGeom prst="rect">
            <a:avLst/>
          </a:prstGeom>
        </p:spPr>
      </p:pic>
      <p:pic>
        <p:nvPicPr>
          <p:cNvPr id="26" name="Image 11" descr=" "/>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41330" y="9253256"/>
            <a:ext cx="5575997" cy="4462744"/>
          </a:xfrm>
          <a:prstGeom prst="rect">
            <a:avLst/>
          </a:prstGeom>
        </p:spPr>
      </p:pic>
      <p:pic>
        <p:nvPicPr>
          <p:cNvPr id="27" name="Image 12" descr=" "/>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82488" y="8006732"/>
            <a:ext cx="7414845" cy="4751036"/>
          </a:xfrm>
          <a:prstGeom prst="rect">
            <a:avLst/>
          </a:prstGeom>
        </p:spPr>
      </p:pic>
      <p:pic>
        <p:nvPicPr>
          <p:cNvPr id="28" name="Image 13" descr=" "/>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426003" y="0"/>
            <a:ext cx="5309264" cy="5795648"/>
          </a:xfrm>
          <a:prstGeom prst="rect">
            <a:avLst/>
          </a:prstGeom>
        </p:spPr>
      </p:pic>
      <p:pic>
        <p:nvPicPr>
          <p:cNvPr id="29" name="Image 14" descr=" "/>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31854" y="0"/>
            <a:ext cx="5309264" cy="5795648"/>
          </a:xfrm>
          <a:prstGeom prst="rect">
            <a:avLst/>
          </a:prstGeom>
        </p:spPr>
      </p:pic>
      <p:pic>
        <p:nvPicPr>
          <p:cNvPr id="30" name="Image 15" descr=" "/>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171971" y="4813300"/>
            <a:ext cx="3810476" cy="38100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a:effectLst/>
      </p:bgPr>
    </p:bg>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44A5699D-634E-2C21-AAE0-91B46F02F3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 y="-1786"/>
            <a:ext cx="24387175" cy="13717786"/>
          </a:xfrm>
          <a:prstGeom prst="rect">
            <a:avLst/>
          </a:prstGeom>
        </p:spPr>
      </p:pic>
      <p:pic>
        <p:nvPicPr>
          <p:cNvPr id="3"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774292" y="7407815"/>
            <a:ext cx="8523925" cy="5377371"/>
          </a:xfrm>
          <a:prstGeom prst="rect">
            <a:avLst/>
          </a:prstGeom>
        </p:spPr>
      </p:pic>
      <p:pic>
        <p:nvPicPr>
          <p:cNvPr id="4"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819327" y="3983348"/>
            <a:ext cx="5309264" cy="6739899"/>
          </a:xfrm>
          <a:prstGeom prst="rect">
            <a:avLst/>
          </a:prstGeom>
        </p:spPr>
      </p:pic>
      <p:pic>
        <p:nvPicPr>
          <p:cNvPr id="5" name="Image 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766258" y="1117740"/>
            <a:ext cx="273971" cy="273937"/>
          </a:xfrm>
          <a:prstGeom prst="rect">
            <a:avLst/>
          </a:prstGeom>
        </p:spPr>
      </p:pic>
      <p:pic>
        <p:nvPicPr>
          <p:cNvPr id="6" name="Image 4"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1072479" y="1117740"/>
            <a:ext cx="273971" cy="273937"/>
          </a:xfrm>
          <a:prstGeom prst="rect">
            <a:avLst/>
          </a:prstGeom>
        </p:spPr>
      </p:pic>
      <p:pic>
        <p:nvPicPr>
          <p:cNvPr id="7" name="Image 5"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460161" y="1117740"/>
            <a:ext cx="273838" cy="273803"/>
          </a:xfrm>
          <a:prstGeom prst="rect">
            <a:avLst/>
          </a:prstGeom>
        </p:spPr>
      </p:pic>
      <p:sp>
        <p:nvSpPr>
          <p:cNvPr id="8" name="Text 0"/>
          <p:cNvSpPr/>
          <p:nvPr/>
        </p:nvSpPr>
        <p:spPr>
          <a:xfrm>
            <a:off x="21477808" y="1083174"/>
            <a:ext cx="1431046"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Bold" pitchFamily="34" charset="0"/>
                <a:ea typeface="Plus Jakarta Sans Bold" pitchFamily="34" charset="-122"/>
                <a:cs typeface="Plus Jakarta Sans Bold" pitchFamily="34" charset="-120"/>
              </a:rPr>
              <a:t>Metriplace</a:t>
            </a:r>
            <a:endParaRPr lang="en-US" sz="2000" dirty="0"/>
          </a:p>
        </p:txBody>
      </p:sp>
      <p:sp>
        <p:nvSpPr>
          <p:cNvPr id="9" name="Text 1"/>
          <p:cNvSpPr/>
          <p:nvPr/>
        </p:nvSpPr>
        <p:spPr>
          <a:xfrm>
            <a:off x="1524191" y="1066800"/>
            <a:ext cx="986490" cy="338667"/>
          </a:xfrm>
          <a:prstGeom prst="rect">
            <a:avLst/>
          </a:prstGeom>
          <a:noFill/>
          <a:ln/>
        </p:spPr>
        <p:txBody>
          <a:bodyPr wrap="square" lIns="0" tIns="0" rIns="0" bIns="0" rtlCol="0" anchor="t"/>
          <a:lstStyle/>
          <a:p>
            <a:pPr marL="0" indent="0" algn="l">
              <a:lnSpc>
                <a:spcPts val="20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Page 17</a:t>
            </a:r>
            <a:endParaRPr lang="en-US" sz="2000" dirty="0"/>
          </a:p>
        </p:txBody>
      </p:sp>
      <p:sp>
        <p:nvSpPr>
          <p:cNvPr id="10" name="Text 2"/>
          <p:cNvSpPr/>
          <p:nvPr/>
        </p:nvSpPr>
        <p:spPr>
          <a:xfrm>
            <a:off x="1524191" y="2108200"/>
            <a:ext cx="10292520" cy="1159933"/>
          </a:xfrm>
          <a:prstGeom prst="rect">
            <a:avLst/>
          </a:prstGeom>
          <a:noFill/>
          <a:ln/>
        </p:spPr>
        <p:txBody>
          <a:bodyPr wrap="square" lIns="0" tIns="0" rIns="0" bIns="0" rtlCol="0" anchor="t"/>
          <a:lstStyle/>
          <a:p>
            <a:pPr marL="0" indent="0" algn="l">
              <a:lnSpc>
                <a:spcPts val="7040"/>
              </a:lnSpc>
              <a:buNone/>
            </a:pPr>
            <a:r>
              <a:rPr lang="en-US" sz="6400" dirty="0">
                <a:solidFill>
                  <a:srgbClr val="000000">
                    <a:alpha val="100000"/>
                  </a:srgbClr>
                </a:solidFill>
                <a:latin typeface="Inter Bold" pitchFamily="34" charset="0"/>
                <a:ea typeface="Inter Bold" pitchFamily="34" charset="-122"/>
                <a:cs typeface="Inter Bold" pitchFamily="34" charset="-120"/>
              </a:rPr>
              <a:t>Smart Homes &amp; Buildings</a:t>
            </a:r>
            <a:endParaRPr lang="en-US" sz="6400" dirty="0"/>
          </a:p>
        </p:txBody>
      </p:sp>
      <p:sp>
        <p:nvSpPr>
          <p:cNvPr id="11" name="Text 3"/>
          <p:cNvSpPr/>
          <p:nvPr/>
        </p:nvSpPr>
        <p:spPr>
          <a:xfrm>
            <a:off x="1524191" y="3416300"/>
            <a:ext cx="9907238" cy="1473200"/>
          </a:xfrm>
          <a:prstGeom prst="rect">
            <a:avLst/>
          </a:prstGeom>
          <a:noFill/>
          <a:ln/>
        </p:spPr>
        <p:txBody>
          <a:bodyPr wrap="square" lIns="0" tIns="0" rIns="0" bIns="0" rtlCol="0" anchor="t"/>
          <a:lstStyle/>
          <a:p>
            <a:pPr marL="0" indent="0" algn="l">
              <a:lnSpc>
                <a:spcPts val="3600"/>
              </a:lnSpc>
              <a:buNone/>
            </a:pPr>
            <a:r>
              <a:rPr lang="en-US" sz="2400" kern="0" spc="-24" dirty="0">
                <a:solidFill>
                  <a:srgbClr val="000000">
                    <a:alpha val="100000"/>
                  </a:srgbClr>
                </a:solidFill>
                <a:latin typeface="Inter Regular" pitchFamily="34" charset="0"/>
                <a:ea typeface="Inter Regular" pitchFamily="34" charset="-122"/>
                <a:cs typeface="Inter Regular" pitchFamily="34" charset="-120"/>
              </a:rPr>
              <a:t>Smart homes and buildings form the foundation of efficient cities, offering automated, secure, and energy-optimized environments at the micro level that scale into macro-level urban success.</a:t>
            </a:r>
            <a:endParaRPr lang="en-US" sz="2400" dirty="0"/>
          </a:p>
        </p:txBody>
      </p:sp>
      <p:pic>
        <p:nvPicPr>
          <p:cNvPr id="12" name="Image 6" descr=" "/>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486086" y="5575300"/>
            <a:ext cx="9361070" cy="1841500"/>
          </a:xfrm>
          <a:prstGeom prst="rect">
            <a:avLst/>
          </a:prstGeom>
        </p:spPr>
      </p:pic>
      <p:sp>
        <p:nvSpPr>
          <p:cNvPr id="13" name="Shape 4"/>
          <p:cNvSpPr/>
          <p:nvPr/>
        </p:nvSpPr>
        <p:spPr>
          <a:xfrm>
            <a:off x="9538892" y="6324600"/>
            <a:ext cx="406451" cy="361244"/>
          </a:xfrm>
          <a:prstGeom prst="rect">
            <a:avLst/>
          </a:prstGeom>
          <a:noFill/>
          <a:ln/>
        </p:spPr>
        <p:txBody>
          <a:bodyPr/>
          <a:lstStyle/>
          <a:p>
            <a:endParaRPr lang="en-ID"/>
          </a:p>
        </p:txBody>
      </p:sp>
      <p:pic>
        <p:nvPicPr>
          <p:cNvPr id="14" name="Image 7"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519840" y="6305550"/>
            <a:ext cx="444556" cy="399343"/>
          </a:xfrm>
          <a:prstGeom prst="rect">
            <a:avLst/>
          </a:prstGeom>
        </p:spPr>
      </p:pic>
      <p:pic>
        <p:nvPicPr>
          <p:cNvPr id="15" name="Image 8" descr=" "/>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486086" y="7696200"/>
            <a:ext cx="9361070" cy="2235200"/>
          </a:xfrm>
          <a:prstGeom prst="rect">
            <a:avLst/>
          </a:prstGeom>
        </p:spPr>
      </p:pic>
      <p:pic>
        <p:nvPicPr>
          <p:cNvPr id="16" name="Image 9" descr=" "/>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532541" y="8616950"/>
            <a:ext cx="421974" cy="444500"/>
          </a:xfrm>
          <a:prstGeom prst="rect">
            <a:avLst/>
          </a:prstGeom>
        </p:spPr>
      </p:pic>
      <p:pic>
        <p:nvPicPr>
          <p:cNvPr id="17" name="Image 10" descr=" "/>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486086" y="10248900"/>
            <a:ext cx="9361070" cy="2032000"/>
          </a:xfrm>
          <a:prstGeom prst="rect">
            <a:avLst/>
          </a:prstGeom>
        </p:spPr>
      </p:pic>
      <p:sp>
        <p:nvSpPr>
          <p:cNvPr id="18" name="Shape 5"/>
          <p:cNvSpPr/>
          <p:nvPr/>
        </p:nvSpPr>
        <p:spPr>
          <a:xfrm>
            <a:off x="9589699" y="11061700"/>
            <a:ext cx="299490" cy="406400"/>
          </a:xfrm>
          <a:prstGeom prst="rect">
            <a:avLst/>
          </a:prstGeom>
          <a:noFill/>
          <a:ln/>
        </p:spPr>
        <p:txBody>
          <a:bodyPr/>
          <a:lstStyle/>
          <a:p>
            <a:endParaRPr lang="en-ID"/>
          </a:p>
        </p:txBody>
      </p:sp>
      <p:pic>
        <p:nvPicPr>
          <p:cNvPr id="19" name="Image 11" descr=" "/>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570646" y="11042650"/>
            <a:ext cx="337594" cy="444500"/>
          </a:xfrm>
          <a:prstGeom prst="rect">
            <a:avLst/>
          </a:prstGeom>
        </p:spPr>
      </p:pic>
      <p:sp>
        <p:nvSpPr>
          <p:cNvPr id="20" name="Text 6"/>
          <p:cNvSpPr/>
          <p:nvPr/>
        </p:nvSpPr>
        <p:spPr>
          <a:xfrm>
            <a:off x="2057657" y="6032500"/>
            <a:ext cx="6541318" cy="1016000"/>
          </a:xfrm>
          <a:prstGeom prst="rect">
            <a:avLst/>
          </a:prstGeom>
          <a:noFill/>
          <a:ln/>
        </p:spPr>
        <p:txBody>
          <a:bodyPr wrap="square" lIns="0" tIns="0" rIns="0" bIns="0" rtlCol="0" anchor="t"/>
          <a:lstStyle/>
          <a:p>
            <a:pPr marL="0" indent="0" algn="l">
              <a:lnSpc>
                <a:spcPts val="3600"/>
              </a:lnSpc>
              <a:buNone/>
            </a:pPr>
            <a:r>
              <a:rPr lang="en-US" sz="2400" kern="0" spc="-24" dirty="0">
                <a:solidFill>
                  <a:srgbClr val="000000">
                    <a:alpha val="100000"/>
                  </a:srgbClr>
                </a:solidFill>
                <a:latin typeface="Inter Bold" pitchFamily="34" charset="0"/>
                <a:ea typeface="Inter Bold" pitchFamily="34" charset="-122"/>
                <a:cs typeface="Inter Bold" pitchFamily="34" charset="-120"/>
              </a:rPr>
              <a:t>Energy Monitoring</a:t>
            </a:r>
            <a:endParaRPr lang="en-US" sz="2400" dirty="0"/>
          </a:p>
          <a:p>
            <a:pPr marL="0" indent="0" algn="l">
              <a:lnSpc>
                <a:spcPts val="3600"/>
              </a:lnSpc>
              <a:buNone/>
            </a:pPr>
            <a:r>
              <a:rPr lang="en-US" sz="2400" kern="0" spc="-24" dirty="0">
                <a:solidFill>
                  <a:srgbClr val="000000">
                    <a:alpha val="100000"/>
                  </a:srgbClr>
                </a:solidFill>
                <a:latin typeface="Inter Regular" pitchFamily="34" charset="0"/>
                <a:ea typeface="Inter Regular" pitchFamily="34" charset="-122"/>
                <a:cs typeface="Inter Regular" pitchFamily="34" charset="-120"/>
              </a:rPr>
              <a:t>Optimize consumption via real-time analytics.</a:t>
            </a:r>
            <a:endParaRPr lang="en-US" sz="2400" dirty="0"/>
          </a:p>
        </p:txBody>
      </p:sp>
      <p:sp>
        <p:nvSpPr>
          <p:cNvPr id="21" name="Text 7"/>
          <p:cNvSpPr/>
          <p:nvPr/>
        </p:nvSpPr>
        <p:spPr>
          <a:xfrm>
            <a:off x="2057657" y="10579100"/>
            <a:ext cx="5448981" cy="1473200"/>
          </a:xfrm>
          <a:prstGeom prst="rect">
            <a:avLst/>
          </a:prstGeom>
          <a:noFill/>
          <a:ln/>
        </p:spPr>
        <p:txBody>
          <a:bodyPr wrap="square" lIns="0" tIns="0" rIns="0" bIns="0" rtlCol="0" anchor="t"/>
          <a:lstStyle/>
          <a:p>
            <a:pPr marL="0" indent="0" algn="l">
              <a:lnSpc>
                <a:spcPts val="3600"/>
              </a:lnSpc>
              <a:buNone/>
            </a:pPr>
            <a:r>
              <a:rPr lang="en-US" sz="2400" kern="0" spc="-24" dirty="0">
                <a:solidFill>
                  <a:srgbClr val="000000">
                    <a:alpha val="100000"/>
                  </a:srgbClr>
                </a:solidFill>
                <a:latin typeface="Inter Bold" pitchFamily="34" charset="0"/>
                <a:ea typeface="Inter Bold" pitchFamily="34" charset="-122"/>
                <a:cs typeface="Inter Bold" pitchFamily="34" charset="-120"/>
              </a:rPr>
              <a:t>Voice-Controlled Devices</a:t>
            </a:r>
            <a:endParaRPr lang="en-US" sz="2400" dirty="0"/>
          </a:p>
          <a:p>
            <a:pPr marL="0" indent="0" algn="l">
              <a:lnSpc>
                <a:spcPts val="3600"/>
              </a:lnSpc>
              <a:buNone/>
            </a:pPr>
            <a:r>
              <a:rPr lang="en-US" sz="2400" kern="0" spc="-24" dirty="0">
                <a:solidFill>
                  <a:srgbClr val="000000">
                    <a:alpha val="100000"/>
                  </a:srgbClr>
                </a:solidFill>
                <a:latin typeface="Inter Regular" pitchFamily="34" charset="0"/>
                <a:ea typeface="Inter Regular" pitchFamily="34" charset="-122"/>
                <a:cs typeface="Inter Regular" pitchFamily="34" charset="-120"/>
              </a:rPr>
              <a:t>Hands-free automation for lighting, HVAC, and more.</a:t>
            </a:r>
            <a:endParaRPr lang="en-US" sz="2400" dirty="0"/>
          </a:p>
        </p:txBody>
      </p:sp>
      <p:sp>
        <p:nvSpPr>
          <p:cNvPr id="22" name="Text 8"/>
          <p:cNvSpPr/>
          <p:nvPr/>
        </p:nvSpPr>
        <p:spPr>
          <a:xfrm>
            <a:off x="2057657" y="8140700"/>
            <a:ext cx="4915514" cy="1473200"/>
          </a:xfrm>
          <a:prstGeom prst="rect">
            <a:avLst/>
          </a:prstGeom>
          <a:noFill/>
          <a:ln/>
        </p:spPr>
        <p:txBody>
          <a:bodyPr wrap="square" lIns="0" tIns="0" rIns="0" bIns="0" rtlCol="0" anchor="t"/>
          <a:lstStyle/>
          <a:p>
            <a:pPr marL="0" indent="0" algn="l">
              <a:lnSpc>
                <a:spcPts val="3600"/>
              </a:lnSpc>
              <a:buNone/>
            </a:pPr>
            <a:r>
              <a:rPr lang="en-US" sz="2400" kern="0" spc="-24" dirty="0">
                <a:solidFill>
                  <a:srgbClr val="000000">
                    <a:alpha val="100000"/>
                  </a:srgbClr>
                </a:solidFill>
                <a:latin typeface="Inter Bold" pitchFamily="34" charset="0"/>
                <a:ea typeface="Inter Bold" pitchFamily="34" charset="-122"/>
                <a:cs typeface="Inter Bold" pitchFamily="34" charset="-120"/>
              </a:rPr>
              <a:t>Integrated Security Systems</a:t>
            </a:r>
            <a:endParaRPr lang="en-US" sz="2400" dirty="0"/>
          </a:p>
          <a:p>
            <a:pPr marL="0" indent="0" algn="l">
              <a:lnSpc>
                <a:spcPts val="3600"/>
              </a:lnSpc>
              <a:buNone/>
            </a:pPr>
            <a:r>
              <a:rPr lang="en-US" sz="2400" kern="0" spc="-24" dirty="0">
                <a:solidFill>
                  <a:srgbClr val="000000">
                    <a:alpha val="100000"/>
                  </a:srgbClr>
                </a:solidFill>
                <a:latin typeface="Inter Regular" pitchFamily="34" charset="0"/>
                <a:ea typeface="Inter Regular" pitchFamily="34" charset="-122"/>
                <a:cs typeface="Inter Regular" pitchFamily="34" charset="-120"/>
              </a:rPr>
              <a:t>Smart locks, motion sensors, and 24/7 surveillance.</a:t>
            </a:r>
            <a:endParaRPr lang="en-US" sz="2400" dirty="0"/>
          </a:p>
        </p:txBody>
      </p:sp>
      <p:pic>
        <p:nvPicPr>
          <p:cNvPr id="23" name="Image 12" descr=" "/>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4002362" y="2543972"/>
            <a:ext cx="7991575" cy="507205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9EE0FB75-826E-A2A9-F500-0E86F06E13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328"/>
            <a:ext cx="24387176" cy="13717787"/>
          </a:xfrm>
          <a:prstGeom prst="rect">
            <a:avLst/>
          </a:prstGeom>
        </p:spPr>
      </p:pic>
      <p:sp>
        <p:nvSpPr>
          <p:cNvPr id="7" name="Text 1"/>
          <p:cNvSpPr/>
          <p:nvPr/>
        </p:nvSpPr>
        <p:spPr>
          <a:xfrm>
            <a:off x="1524191" y="1066800"/>
            <a:ext cx="1011893" cy="338667"/>
          </a:xfrm>
          <a:prstGeom prst="rect">
            <a:avLst/>
          </a:prstGeom>
          <a:noFill/>
          <a:ln/>
        </p:spPr>
        <p:txBody>
          <a:bodyPr wrap="square" lIns="0" tIns="0" rIns="0" bIns="0" rtlCol="0" anchor="t"/>
          <a:lstStyle/>
          <a:p>
            <a:pPr marL="0" indent="0" algn="l">
              <a:lnSpc>
                <a:spcPts val="2000"/>
              </a:lnSpc>
              <a:buNone/>
            </a:pPr>
            <a:r>
              <a:rPr lang="en-US" sz="2000" dirty="0">
                <a:solidFill>
                  <a:srgbClr val="FFFFFF">
                    <a:alpha val="100000"/>
                  </a:srgbClr>
                </a:solidFill>
                <a:latin typeface="Plus Jakarta Sans Regular" pitchFamily="34" charset="0"/>
                <a:ea typeface="Plus Jakarta Sans Regular" pitchFamily="34" charset="-122"/>
                <a:cs typeface="Plus Jakarta Sans Regular" pitchFamily="34" charset="-120"/>
              </a:rPr>
              <a:t>Page 18</a:t>
            </a:r>
            <a:endParaRPr lang="en-US" sz="2000" dirty="0"/>
          </a:p>
        </p:txBody>
      </p:sp>
      <p:sp>
        <p:nvSpPr>
          <p:cNvPr id="8" name="Text 2"/>
          <p:cNvSpPr/>
          <p:nvPr/>
        </p:nvSpPr>
        <p:spPr>
          <a:xfrm>
            <a:off x="1524191" y="2108200"/>
            <a:ext cx="9047764" cy="2048933"/>
          </a:xfrm>
          <a:prstGeom prst="rect">
            <a:avLst/>
          </a:prstGeom>
          <a:noFill/>
          <a:ln/>
        </p:spPr>
        <p:txBody>
          <a:bodyPr wrap="square" lIns="0" tIns="0" rIns="0" bIns="0" rtlCol="0" anchor="t"/>
          <a:lstStyle/>
          <a:p>
            <a:pPr marL="0" indent="0" algn="l">
              <a:lnSpc>
                <a:spcPts val="7040"/>
              </a:lnSpc>
              <a:buNone/>
            </a:pPr>
            <a:r>
              <a:rPr lang="en-US" sz="6400" dirty="0">
                <a:solidFill>
                  <a:srgbClr val="FFFFFF">
                    <a:alpha val="100000"/>
                  </a:srgbClr>
                </a:solidFill>
                <a:latin typeface="Inter Bold" pitchFamily="34" charset="0"/>
                <a:ea typeface="Inter Bold" pitchFamily="34" charset="-122"/>
                <a:cs typeface="Inter Bold" pitchFamily="34" charset="-120"/>
              </a:rPr>
              <a:t>Citizen Engagement &amp;</a:t>
            </a:r>
            <a:endParaRPr lang="en-US" sz="6400" dirty="0"/>
          </a:p>
          <a:p>
            <a:pPr marL="0" indent="0" algn="l">
              <a:lnSpc>
                <a:spcPts val="7040"/>
              </a:lnSpc>
              <a:buNone/>
            </a:pPr>
            <a:r>
              <a:rPr lang="en-US" sz="6400" dirty="0">
                <a:solidFill>
                  <a:srgbClr val="FFFFFF">
                    <a:alpha val="100000"/>
                  </a:srgbClr>
                </a:solidFill>
                <a:latin typeface="Inter Bold" pitchFamily="34" charset="0"/>
                <a:ea typeface="Inter Bold" pitchFamily="34" charset="-122"/>
                <a:cs typeface="Inter Bold" pitchFamily="34" charset="-120"/>
              </a:rPr>
              <a:t>Experience</a:t>
            </a:r>
            <a:endParaRPr lang="en-US" sz="6400" dirty="0"/>
          </a:p>
        </p:txBody>
      </p:sp>
      <p:sp>
        <p:nvSpPr>
          <p:cNvPr id="9" name="Text 3"/>
          <p:cNvSpPr/>
          <p:nvPr/>
        </p:nvSpPr>
        <p:spPr>
          <a:xfrm>
            <a:off x="1524191" y="4724400"/>
            <a:ext cx="6960470" cy="6045200"/>
          </a:xfrm>
          <a:prstGeom prst="rect">
            <a:avLst/>
          </a:prstGeom>
          <a:noFill/>
          <a:ln/>
        </p:spPr>
        <p:txBody>
          <a:bodyPr wrap="square" lIns="0" tIns="0" rIns="0" bIns="0" rtlCol="0" anchor="t"/>
          <a:lstStyle/>
          <a:p>
            <a:pPr marL="0" indent="0" algn="l">
              <a:lnSpc>
                <a:spcPts val="3600"/>
              </a:lnSpc>
              <a:buNone/>
            </a:pPr>
            <a:r>
              <a:rPr lang="en-US" sz="2400" kern="0" spc="-24" dirty="0">
                <a:solidFill>
                  <a:srgbClr val="FFFFFF">
                    <a:alpha val="100000"/>
                  </a:srgbClr>
                </a:solidFill>
                <a:latin typeface="Inter Regular" pitchFamily="34" charset="0"/>
                <a:ea typeface="Inter Regular" pitchFamily="34" charset="-122"/>
                <a:cs typeface="Inter Regular" pitchFamily="34" charset="-120"/>
              </a:rPr>
              <a:t>Smart cities thrive when residents are actively engaged. Digital platforms empower citizens to interact, provide feedback, and access services efficiently—making urban life more inclusive and responsive. </a:t>
            </a:r>
            <a:endParaRPr lang="en-US" sz="2400" dirty="0"/>
          </a:p>
          <a:p>
            <a:pPr marL="0" indent="0" algn="l">
              <a:lnSpc>
                <a:spcPts val="3600"/>
              </a:lnSpc>
              <a:buNone/>
            </a:pPr>
            <a:r>
              <a:rPr lang="en-US" sz="2400" kern="0" spc="-24" dirty="0">
                <a:solidFill>
                  <a:srgbClr val="FFFFFF">
                    <a:alpha val="100000"/>
                  </a:srgbClr>
                </a:solidFill>
                <a:latin typeface="Inter Regular" pitchFamily="34" charset="0"/>
                <a:ea typeface="Inter Regular" pitchFamily="34" charset="-122"/>
                <a:cs typeface="Inter Regular" pitchFamily="34" charset="-120"/>
              </a:rPr>
              <a:t> </a:t>
            </a:r>
            <a:endParaRPr lang="en-US" sz="2400" dirty="0"/>
          </a:p>
          <a:p>
            <a:pPr marL="0" indent="0" algn="l">
              <a:lnSpc>
                <a:spcPts val="3600"/>
              </a:lnSpc>
              <a:buNone/>
            </a:pPr>
            <a:r>
              <a:rPr lang="en-US" sz="2400" kern="0" spc="-24" dirty="0">
                <a:solidFill>
                  <a:srgbClr val="FFFFFF">
                    <a:alpha val="100000"/>
                  </a:srgbClr>
                </a:solidFill>
                <a:latin typeface="Inter Regular" pitchFamily="34" charset="0"/>
                <a:ea typeface="Inter Regular" pitchFamily="34" charset="-122"/>
                <a:cs typeface="Inter Regular" pitchFamily="34" charset="-120"/>
              </a:rPr>
              <a:t>From mobile apps to public kiosks, technology ensures that residents are not just users, but active participants in shaping their city’s future. By incorporating tools like real-time surveys, participatory budgeting, and multilingual support, smart cities foster transparency, trust, and better public services.</a:t>
            </a:r>
            <a:endParaRPr lang="en-US" sz="2400" dirty="0"/>
          </a:p>
        </p:txBody>
      </p:sp>
      <p:grpSp>
        <p:nvGrpSpPr>
          <p:cNvPr id="35" name="Chart">
            <a:extLst>
              <a:ext uri="{FF2B5EF4-FFF2-40B4-BE49-F238E27FC236}">
                <a16:creationId xmlns:a16="http://schemas.microsoft.com/office/drawing/2014/main" id="{7A2952ED-507A-07F6-EE70-32DDB1C5847E}"/>
              </a:ext>
            </a:extLst>
          </p:cNvPr>
          <p:cNvGrpSpPr/>
          <p:nvPr/>
        </p:nvGrpSpPr>
        <p:grpSpPr>
          <a:xfrm>
            <a:off x="9630057" y="1151232"/>
            <a:ext cx="16281310" cy="11249473"/>
            <a:chOff x="9630057" y="1151232"/>
            <a:chExt cx="16281310" cy="11249473"/>
          </a:xfrm>
        </p:grpSpPr>
        <p:sp>
          <p:nvSpPr>
            <p:cNvPr id="30" name="Oval 29">
              <a:extLst>
                <a:ext uri="{FF2B5EF4-FFF2-40B4-BE49-F238E27FC236}">
                  <a16:creationId xmlns:a16="http://schemas.microsoft.com/office/drawing/2014/main" id="{B0E48EEC-6E98-D947-41F6-24E9D411E9B5}"/>
                </a:ext>
              </a:extLst>
            </p:cNvPr>
            <p:cNvSpPr/>
            <p:nvPr/>
          </p:nvSpPr>
          <p:spPr>
            <a:xfrm>
              <a:off x="12153323" y="1151232"/>
              <a:ext cx="11249473" cy="11249473"/>
            </a:xfrm>
            <a:prstGeom prst="ellipse">
              <a:avLst/>
            </a:prstGeom>
            <a:gradFill flip="none" rotWithShape="1">
              <a:gsLst>
                <a:gs pos="0">
                  <a:schemeClr val="tx1">
                    <a:alpha val="0"/>
                  </a:schemeClr>
                </a:gs>
                <a:gs pos="100000">
                  <a:schemeClr val="bg1">
                    <a:alpha val="15000"/>
                  </a:schemeClr>
                </a:gs>
              </a:gsLst>
              <a:path path="circle">
                <a:fillToRect l="50000" t="50000" r="50000" b="50000"/>
              </a:path>
              <a:tileRect/>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graphicFrame>
          <p:nvGraphicFramePr>
            <p:cNvPr id="28" name="Chart 27">
              <a:extLst>
                <a:ext uri="{FF2B5EF4-FFF2-40B4-BE49-F238E27FC236}">
                  <a16:creationId xmlns:a16="http://schemas.microsoft.com/office/drawing/2014/main" id="{FC8F4D63-2951-E5EC-6EA8-203AB6AA599C}"/>
                </a:ext>
              </a:extLst>
            </p:cNvPr>
            <p:cNvGraphicFramePr/>
            <p:nvPr>
              <p:extLst>
                <p:ext uri="{D42A27DB-BD31-4B8C-83A1-F6EECF244321}">
                  <p14:modId xmlns:p14="http://schemas.microsoft.com/office/powerpoint/2010/main" val="3456651694"/>
                </p:ext>
              </p:extLst>
            </p:nvPr>
          </p:nvGraphicFramePr>
          <p:xfrm>
            <a:off x="9630057" y="1424517"/>
            <a:ext cx="16258117" cy="10838744"/>
          </p:xfrm>
          <a:graphic>
            <a:graphicData uri="http://schemas.openxmlformats.org/drawingml/2006/chart">
              <c:chart xmlns:c="http://schemas.openxmlformats.org/drawingml/2006/chart" xmlns:r="http://schemas.openxmlformats.org/officeDocument/2006/relationships" r:id="rId5"/>
            </a:graphicData>
          </a:graphic>
        </p:graphicFrame>
        <p:sp>
          <p:nvSpPr>
            <p:cNvPr id="29" name="Oval 28">
              <a:extLst>
                <a:ext uri="{FF2B5EF4-FFF2-40B4-BE49-F238E27FC236}">
                  <a16:creationId xmlns:a16="http://schemas.microsoft.com/office/drawing/2014/main" id="{88F1F50E-A504-C4BC-444E-5B85B629F4A2}"/>
                </a:ext>
              </a:extLst>
            </p:cNvPr>
            <p:cNvSpPr/>
            <p:nvPr/>
          </p:nvSpPr>
          <p:spPr>
            <a:xfrm>
              <a:off x="16114716" y="5165044"/>
              <a:ext cx="3130826" cy="3130826"/>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graphicFrame>
          <p:nvGraphicFramePr>
            <p:cNvPr id="27" name="Chart 26">
              <a:extLst>
                <a:ext uri="{FF2B5EF4-FFF2-40B4-BE49-F238E27FC236}">
                  <a16:creationId xmlns:a16="http://schemas.microsoft.com/office/drawing/2014/main" id="{3DC92477-324B-7BE5-7966-05E729B4A941}"/>
                </a:ext>
              </a:extLst>
            </p:cNvPr>
            <p:cNvGraphicFramePr/>
            <p:nvPr>
              <p:extLst>
                <p:ext uri="{D42A27DB-BD31-4B8C-83A1-F6EECF244321}">
                  <p14:modId xmlns:p14="http://schemas.microsoft.com/office/powerpoint/2010/main" val="96575433"/>
                </p:ext>
              </p:extLst>
            </p:nvPr>
          </p:nvGraphicFramePr>
          <p:xfrm>
            <a:off x="9653250" y="1405467"/>
            <a:ext cx="16258117" cy="10838744"/>
          </p:xfrm>
          <a:graphic>
            <a:graphicData uri="http://schemas.openxmlformats.org/drawingml/2006/chart">
              <c:chart xmlns:c="http://schemas.openxmlformats.org/drawingml/2006/chart" xmlns:r="http://schemas.openxmlformats.org/officeDocument/2006/relationships" r:id="rId6"/>
            </a:graphicData>
          </a:graphic>
        </p:graphicFrame>
      </p:grpSp>
      <p:pic>
        <p:nvPicPr>
          <p:cNvPr id="31" name="Image 1" descr=" ">
            <a:extLst>
              <a:ext uri="{FF2B5EF4-FFF2-40B4-BE49-F238E27FC236}">
                <a16:creationId xmlns:a16="http://schemas.microsoft.com/office/drawing/2014/main" id="{FE212CE1-7CCA-79B9-3E65-26C27E6FCC6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766258" y="1117743"/>
            <a:ext cx="273971" cy="273937"/>
          </a:xfrm>
          <a:prstGeom prst="rect">
            <a:avLst/>
          </a:prstGeom>
        </p:spPr>
      </p:pic>
      <p:pic>
        <p:nvPicPr>
          <p:cNvPr id="32" name="Image 2" descr=" ">
            <a:extLst>
              <a:ext uri="{FF2B5EF4-FFF2-40B4-BE49-F238E27FC236}">
                <a16:creationId xmlns:a16="http://schemas.microsoft.com/office/drawing/2014/main" id="{883D64FC-A159-EF76-EFCE-52FC3161993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072479" y="1117743"/>
            <a:ext cx="273971" cy="273937"/>
          </a:xfrm>
          <a:prstGeom prst="rect">
            <a:avLst/>
          </a:prstGeom>
        </p:spPr>
      </p:pic>
      <p:pic>
        <p:nvPicPr>
          <p:cNvPr id="33" name="Image 3" descr=" ">
            <a:extLst>
              <a:ext uri="{FF2B5EF4-FFF2-40B4-BE49-F238E27FC236}">
                <a16:creationId xmlns:a16="http://schemas.microsoft.com/office/drawing/2014/main" id="{6B3285AC-2B12-B5D1-18EE-4A3A38837D3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0460161" y="1117743"/>
            <a:ext cx="273838" cy="273807"/>
          </a:xfrm>
          <a:prstGeom prst="rect">
            <a:avLst/>
          </a:prstGeom>
        </p:spPr>
      </p:pic>
      <p:sp>
        <p:nvSpPr>
          <p:cNvPr id="34" name="Text 0">
            <a:extLst>
              <a:ext uri="{FF2B5EF4-FFF2-40B4-BE49-F238E27FC236}">
                <a16:creationId xmlns:a16="http://schemas.microsoft.com/office/drawing/2014/main" id="{4C312A6D-F659-2C80-7753-DD245B7BB77B}"/>
              </a:ext>
            </a:extLst>
          </p:cNvPr>
          <p:cNvSpPr/>
          <p:nvPr/>
        </p:nvSpPr>
        <p:spPr>
          <a:xfrm>
            <a:off x="21477808" y="1083171"/>
            <a:ext cx="1431046" cy="364067"/>
          </a:xfrm>
          <a:prstGeom prst="rect">
            <a:avLst/>
          </a:prstGeom>
          <a:noFill/>
          <a:ln/>
        </p:spPr>
        <p:txBody>
          <a:bodyPr wrap="square" lIns="0" tIns="0" rIns="0" bIns="0" rtlCol="0" anchor="t"/>
          <a:lstStyle/>
          <a:p>
            <a:pPr marL="0" indent="0" algn="l">
              <a:lnSpc>
                <a:spcPts val="2200"/>
              </a:lnSpc>
              <a:buNone/>
            </a:pPr>
            <a:r>
              <a:rPr lang="en-US" sz="2000" dirty="0">
                <a:solidFill>
                  <a:srgbClr val="FFFFFF">
                    <a:alpha val="100000"/>
                  </a:srgbClr>
                </a:solidFill>
                <a:latin typeface="Plus Jakarta Sans Bold" pitchFamily="34" charset="0"/>
                <a:ea typeface="Plus Jakarta Sans Bold" pitchFamily="34" charset="-122"/>
                <a:cs typeface="Plus Jakarta Sans Bold" pitchFamily="34" charset="-120"/>
              </a:rPr>
              <a:t>Metriplace</a:t>
            </a:r>
            <a:endParaRPr lang="en-US" sz="20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FFFFF"/>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25A1D74F-D644-5DA8-9BB7-9D07DF7CB7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 y="-1786"/>
            <a:ext cx="24387175" cy="13717786"/>
          </a:xfrm>
          <a:prstGeom prst="rect">
            <a:avLst/>
          </a:prstGeom>
        </p:spPr>
      </p:pic>
      <p:pic>
        <p:nvPicPr>
          <p:cNvPr id="3"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766257" y="1117743"/>
            <a:ext cx="273969" cy="273937"/>
          </a:xfrm>
          <a:prstGeom prst="rect">
            <a:avLst/>
          </a:prstGeom>
        </p:spPr>
      </p:pic>
      <p:pic>
        <p:nvPicPr>
          <p:cNvPr id="4"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072479" y="1117743"/>
            <a:ext cx="273969" cy="273937"/>
          </a:xfrm>
          <a:prstGeom prst="rect">
            <a:avLst/>
          </a:prstGeom>
        </p:spPr>
      </p:pic>
      <p:pic>
        <p:nvPicPr>
          <p:cNvPr id="5" name="Image 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460163" y="1117743"/>
            <a:ext cx="273839" cy="273807"/>
          </a:xfrm>
          <a:prstGeom prst="rect">
            <a:avLst/>
          </a:prstGeom>
        </p:spPr>
      </p:pic>
      <p:sp>
        <p:nvSpPr>
          <p:cNvPr id="6" name="Text 0"/>
          <p:cNvSpPr/>
          <p:nvPr/>
        </p:nvSpPr>
        <p:spPr>
          <a:xfrm>
            <a:off x="21477809" y="1083171"/>
            <a:ext cx="1431046"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Bold" pitchFamily="34" charset="0"/>
                <a:ea typeface="Plus Jakarta Sans Bold" pitchFamily="34" charset="-122"/>
                <a:cs typeface="Plus Jakarta Sans Bold" pitchFamily="34" charset="-120"/>
              </a:rPr>
              <a:t>Metriplace</a:t>
            </a:r>
            <a:endParaRPr lang="en-US" sz="2000" dirty="0"/>
          </a:p>
        </p:txBody>
      </p:sp>
      <p:sp>
        <p:nvSpPr>
          <p:cNvPr id="7" name="Text 1"/>
          <p:cNvSpPr/>
          <p:nvPr/>
        </p:nvSpPr>
        <p:spPr>
          <a:xfrm>
            <a:off x="1524191" y="1066800"/>
            <a:ext cx="999192" cy="338667"/>
          </a:xfrm>
          <a:prstGeom prst="rect">
            <a:avLst/>
          </a:prstGeom>
          <a:noFill/>
          <a:ln/>
        </p:spPr>
        <p:txBody>
          <a:bodyPr wrap="square" lIns="0" tIns="0" rIns="0" bIns="0" rtlCol="0" anchor="t"/>
          <a:lstStyle/>
          <a:p>
            <a:pPr marL="0" indent="0" algn="l">
              <a:lnSpc>
                <a:spcPts val="20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Page 19</a:t>
            </a:r>
            <a:endParaRPr lang="en-US" sz="2000" dirty="0"/>
          </a:p>
        </p:txBody>
      </p:sp>
      <p:sp>
        <p:nvSpPr>
          <p:cNvPr id="8" name="Text 2"/>
          <p:cNvSpPr/>
          <p:nvPr/>
        </p:nvSpPr>
        <p:spPr>
          <a:xfrm>
            <a:off x="1524191" y="2260600"/>
            <a:ext cx="10457640" cy="1159933"/>
          </a:xfrm>
          <a:prstGeom prst="rect">
            <a:avLst/>
          </a:prstGeom>
          <a:noFill/>
          <a:ln/>
        </p:spPr>
        <p:txBody>
          <a:bodyPr wrap="square" lIns="0" tIns="0" rIns="0" bIns="0" rtlCol="0" anchor="t"/>
          <a:lstStyle/>
          <a:p>
            <a:pPr marL="0" indent="0" algn="l">
              <a:lnSpc>
                <a:spcPts val="7040"/>
              </a:lnSpc>
              <a:buNone/>
            </a:pPr>
            <a:r>
              <a:rPr lang="en-US" sz="6400" dirty="0">
                <a:solidFill>
                  <a:srgbClr val="000000">
                    <a:alpha val="100000"/>
                  </a:srgbClr>
                </a:solidFill>
                <a:latin typeface="Inter Bold" pitchFamily="34" charset="0"/>
                <a:ea typeface="Inter Bold" pitchFamily="34" charset="-122"/>
                <a:cs typeface="Inter Bold" pitchFamily="34" charset="-120"/>
              </a:rPr>
              <a:t>Implementation Roadmap</a:t>
            </a:r>
            <a:endParaRPr lang="en-US" sz="6400" dirty="0"/>
          </a:p>
        </p:txBody>
      </p:sp>
      <p:sp>
        <p:nvSpPr>
          <p:cNvPr id="9" name="Text 3"/>
          <p:cNvSpPr/>
          <p:nvPr/>
        </p:nvSpPr>
        <p:spPr>
          <a:xfrm>
            <a:off x="1524191" y="3530600"/>
            <a:ext cx="8929216" cy="1930400"/>
          </a:xfrm>
          <a:prstGeom prst="rect">
            <a:avLst/>
          </a:prstGeom>
          <a:noFill/>
          <a:ln/>
        </p:spPr>
        <p:txBody>
          <a:bodyPr wrap="square" lIns="0" tIns="0" rIns="0" bIns="0" rtlCol="0" anchor="t"/>
          <a:lstStyle/>
          <a:p>
            <a:pPr marL="0" indent="0" algn="l">
              <a:lnSpc>
                <a:spcPts val="3600"/>
              </a:lnSpc>
              <a:buNone/>
            </a:pPr>
            <a:r>
              <a:rPr lang="en-US" sz="2400" kern="0" spc="-24" dirty="0">
                <a:solidFill>
                  <a:srgbClr val="000000">
                    <a:alpha val="100000"/>
                  </a:srgbClr>
                </a:solidFill>
                <a:latin typeface="Inter Regular" pitchFamily="34" charset="0"/>
                <a:ea typeface="Inter Regular" pitchFamily="34" charset="-122"/>
                <a:cs typeface="Inter Regular" pitchFamily="34" charset="-120"/>
              </a:rPr>
              <a:t>A smart city transformation requires a clear, phased approach—from strategy to scalable execution. This roadmap ensures alignment across stakeholders, infrastructure, and technology, delivering measurable results at every step.</a:t>
            </a:r>
            <a:endParaRPr lang="en-US" sz="2400" dirty="0"/>
          </a:p>
        </p:txBody>
      </p:sp>
      <p:pic>
        <p:nvPicPr>
          <p:cNvPr id="10" name="Image 4"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09876" y="6242050"/>
            <a:ext cx="5715714" cy="5715000"/>
          </a:xfrm>
          <a:prstGeom prst="rect">
            <a:avLst/>
          </a:prstGeom>
        </p:spPr>
      </p:pic>
      <p:pic>
        <p:nvPicPr>
          <p:cNvPr id="11" name="Image 5"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791924" y="5746750"/>
            <a:ext cx="6706438" cy="6705600"/>
          </a:xfrm>
          <a:prstGeom prst="rect">
            <a:avLst/>
          </a:prstGeom>
        </p:spPr>
      </p:pic>
      <p:pic>
        <p:nvPicPr>
          <p:cNvPr id="12" name="Image 6" descr=" "/>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609251" y="6572250"/>
            <a:ext cx="5055232" cy="5054600"/>
          </a:xfrm>
          <a:prstGeom prst="rect">
            <a:avLst/>
          </a:prstGeom>
        </p:spPr>
      </p:pic>
      <p:pic>
        <p:nvPicPr>
          <p:cNvPr id="13" name="Image 7"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5407026" y="5549900"/>
            <a:ext cx="7100187" cy="7099300"/>
          </a:xfrm>
          <a:prstGeom prst="rect">
            <a:avLst/>
          </a:prstGeom>
        </p:spPr>
      </p:pic>
      <p:sp>
        <p:nvSpPr>
          <p:cNvPr id="14" name="Shape 4"/>
          <p:cNvSpPr/>
          <p:nvPr/>
        </p:nvSpPr>
        <p:spPr>
          <a:xfrm>
            <a:off x="1765521" y="6572250"/>
            <a:ext cx="5055232" cy="5054600"/>
          </a:xfrm>
          <a:prstGeom prst="ellipse">
            <a:avLst/>
          </a:prstGeom>
          <a:solidFill>
            <a:srgbClr val="FFFFFF">
              <a:alpha val="100000"/>
            </a:srgbClr>
          </a:solidFill>
          <a:ln/>
        </p:spPr>
        <p:txBody>
          <a:bodyPr/>
          <a:lstStyle/>
          <a:p>
            <a:endParaRPr lang="en-ID"/>
          </a:p>
        </p:txBody>
      </p:sp>
      <p:sp>
        <p:nvSpPr>
          <p:cNvPr id="15" name="Shape 5"/>
          <p:cNvSpPr/>
          <p:nvPr/>
        </p:nvSpPr>
        <p:spPr>
          <a:xfrm>
            <a:off x="6084060" y="6013450"/>
            <a:ext cx="6172972" cy="6172200"/>
          </a:xfrm>
          <a:prstGeom prst="ellipse">
            <a:avLst/>
          </a:prstGeom>
          <a:solidFill>
            <a:srgbClr val="FFFFFF">
              <a:alpha val="100000"/>
            </a:srgbClr>
          </a:solidFill>
          <a:ln/>
        </p:spPr>
        <p:txBody>
          <a:bodyPr/>
          <a:lstStyle/>
          <a:p>
            <a:endParaRPr lang="en-ID"/>
          </a:p>
        </p:txBody>
      </p:sp>
      <p:sp>
        <p:nvSpPr>
          <p:cNvPr id="16" name="Shape 6"/>
          <p:cNvSpPr/>
          <p:nvPr/>
        </p:nvSpPr>
        <p:spPr>
          <a:xfrm>
            <a:off x="11914089" y="6877050"/>
            <a:ext cx="4445556" cy="4445000"/>
          </a:xfrm>
          <a:prstGeom prst="ellipse">
            <a:avLst/>
          </a:prstGeom>
          <a:solidFill>
            <a:srgbClr val="FFFFFF">
              <a:alpha val="100000"/>
            </a:srgbClr>
          </a:solidFill>
          <a:ln/>
        </p:spPr>
        <p:txBody>
          <a:bodyPr/>
          <a:lstStyle/>
          <a:p>
            <a:endParaRPr lang="en-ID"/>
          </a:p>
        </p:txBody>
      </p:sp>
      <p:sp>
        <p:nvSpPr>
          <p:cNvPr id="17" name="Shape 7"/>
          <p:cNvSpPr/>
          <p:nvPr/>
        </p:nvSpPr>
        <p:spPr>
          <a:xfrm>
            <a:off x="15838880" y="5969000"/>
            <a:ext cx="6236479" cy="6248400"/>
          </a:xfrm>
          <a:prstGeom prst="ellipse">
            <a:avLst/>
          </a:prstGeom>
          <a:solidFill>
            <a:srgbClr val="FFFFFF">
              <a:alpha val="100000"/>
            </a:srgbClr>
          </a:solidFill>
          <a:ln/>
        </p:spPr>
        <p:txBody>
          <a:bodyPr/>
          <a:lstStyle/>
          <a:p>
            <a:endParaRPr lang="en-ID"/>
          </a:p>
        </p:txBody>
      </p:sp>
      <p:sp>
        <p:nvSpPr>
          <p:cNvPr id="18" name="Text 8"/>
          <p:cNvSpPr/>
          <p:nvPr/>
        </p:nvSpPr>
        <p:spPr>
          <a:xfrm>
            <a:off x="2942534" y="8909050"/>
            <a:ext cx="2701204" cy="1227667"/>
          </a:xfrm>
          <a:prstGeom prst="rect">
            <a:avLst/>
          </a:prstGeom>
          <a:noFill/>
          <a:ln/>
        </p:spPr>
        <p:txBody>
          <a:bodyPr wrap="square" lIns="0" tIns="0" rIns="0" bIns="0" rtlCol="0" anchor="t"/>
          <a:lstStyle/>
          <a:p>
            <a:pPr marL="0" indent="0" algn="ctr">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Planning, stakeholder engagement, and pilot design</a:t>
            </a:r>
            <a:endParaRPr lang="en-US" sz="2000" dirty="0"/>
          </a:p>
        </p:txBody>
      </p:sp>
      <p:sp>
        <p:nvSpPr>
          <p:cNvPr id="19" name="Text 9"/>
          <p:cNvSpPr/>
          <p:nvPr/>
        </p:nvSpPr>
        <p:spPr>
          <a:xfrm>
            <a:off x="7654823" y="8909050"/>
            <a:ext cx="3031446" cy="1227667"/>
          </a:xfrm>
          <a:prstGeom prst="rect">
            <a:avLst/>
          </a:prstGeom>
          <a:noFill/>
          <a:ln/>
        </p:spPr>
        <p:txBody>
          <a:bodyPr wrap="square" lIns="0" tIns="0" rIns="0" bIns="0" rtlCol="0" anchor="t"/>
          <a:lstStyle/>
          <a:p>
            <a:pPr marL="0" indent="0" algn="ctr">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Launch of pilot zones and early infrastructure (IoT, mobility)</a:t>
            </a:r>
            <a:endParaRPr lang="en-US" sz="2000" dirty="0"/>
          </a:p>
        </p:txBody>
      </p:sp>
      <p:sp>
        <p:nvSpPr>
          <p:cNvPr id="20" name="Text 10"/>
          <p:cNvSpPr/>
          <p:nvPr/>
        </p:nvSpPr>
        <p:spPr>
          <a:xfrm>
            <a:off x="12633846" y="8909050"/>
            <a:ext cx="3006042" cy="1227667"/>
          </a:xfrm>
          <a:prstGeom prst="rect">
            <a:avLst/>
          </a:prstGeom>
          <a:noFill/>
          <a:ln/>
        </p:spPr>
        <p:txBody>
          <a:bodyPr wrap="square" lIns="0" tIns="0" rIns="0" bIns="0" rtlCol="0" anchor="t"/>
          <a:lstStyle/>
          <a:p>
            <a:pPr marL="0" indent="0" algn="ctr">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Platform integration, AI adoption, and citizen services expansion</a:t>
            </a:r>
            <a:endParaRPr lang="en-US" sz="2000" dirty="0"/>
          </a:p>
        </p:txBody>
      </p:sp>
      <p:sp>
        <p:nvSpPr>
          <p:cNvPr id="21" name="Text 11"/>
          <p:cNvSpPr/>
          <p:nvPr/>
        </p:nvSpPr>
        <p:spPr>
          <a:xfrm>
            <a:off x="17460449" y="8909050"/>
            <a:ext cx="3006042" cy="1227667"/>
          </a:xfrm>
          <a:prstGeom prst="rect">
            <a:avLst/>
          </a:prstGeom>
          <a:noFill/>
          <a:ln/>
        </p:spPr>
        <p:txBody>
          <a:bodyPr wrap="square" lIns="0" tIns="0" rIns="0" bIns="0" rtlCol="0" anchor="t"/>
          <a:lstStyle/>
          <a:p>
            <a:pPr marL="0" indent="0" algn="ctr">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Smart governance, data platforms, cross-sector alignment</a:t>
            </a:r>
            <a:endParaRPr lang="en-US" sz="2000" dirty="0"/>
          </a:p>
        </p:txBody>
      </p:sp>
      <p:sp>
        <p:nvSpPr>
          <p:cNvPr id="22" name="Text 12"/>
          <p:cNvSpPr/>
          <p:nvPr/>
        </p:nvSpPr>
        <p:spPr>
          <a:xfrm>
            <a:off x="3484469" y="8147050"/>
            <a:ext cx="1630037" cy="931333"/>
          </a:xfrm>
          <a:prstGeom prst="rect">
            <a:avLst/>
          </a:prstGeom>
          <a:noFill/>
          <a:ln/>
        </p:spPr>
        <p:txBody>
          <a:bodyPr wrap="square" lIns="0" tIns="0" rIns="0" bIns="0" rtlCol="0" anchor="t"/>
          <a:lstStyle/>
          <a:p>
            <a:pPr marL="0" indent="0" algn="ctr">
              <a:lnSpc>
                <a:spcPts val="6000"/>
              </a:lnSpc>
              <a:buNone/>
            </a:pPr>
            <a:r>
              <a:rPr lang="en-US" sz="4000" kern="0" spc="-40" dirty="0">
                <a:solidFill>
                  <a:srgbClr val="000000">
                    <a:alpha val="100000"/>
                  </a:srgbClr>
                </a:solidFill>
                <a:latin typeface="Inter Bold" pitchFamily="34" charset="0"/>
                <a:ea typeface="Inter Bold" pitchFamily="34" charset="-122"/>
                <a:cs typeface="Inter Bold" pitchFamily="34" charset="-120"/>
              </a:rPr>
              <a:t>Year 1</a:t>
            </a:r>
            <a:endParaRPr lang="en-US" sz="4000" dirty="0"/>
          </a:p>
        </p:txBody>
      </p:sp>
      <p:sp>
        <p:nvSpPr>
          <p:cNvPr id="23" name="Text 13"/>
          <p:cNvSpPr/>
          <p:nvPr/>
        </p:nvSpPr>
        <p:spPr>
          <a:xfrm>
            <a:off x="8323774" y="8147050"/>
            <a:ext cx="1706247" cy="931333"/>
          </a:xfrm>
          <a:prstGeom prst="rect">
            <a:avLst/>
          </a:prstGeom>
          <a:noFill/>
          <a:ln/>
        </p:spPr>
        <p:txBody>
          <a:bodyPr wrap="square" lIns="0" tIns="0" rIns="0" bIns="0" rtlCol="0" anchor="t"/>
          <a:lstStyle/>
          <a:p>
            <a:pPr marL="0" indent="0" algn="ctr">
              <a:lnSpc>
                <a:spcPts val="6000"/>
              </a:lnSpc>
              <a:buNone/>
            </a:pPr>
            <a:r>
              <a:rPr lang="en-US" sz="4000" kern="0" spc="-40" dirty="0">
                <a:solidFill>
                  <a:srgbClr val="000000">
                    <a:alpha val="100000"/>
                  </a:srgbClr>
                </a:solidFill>
                <a:latin typeface="Inter Bold" pitchFamily="34" charset="0"/>
                <a:ea typeface="Inter Bold" pitchFamily="34" charset="-122"/>
                <a:cs typeface="Inter Bold" pitchFamily="34" charset="-120"/>
              </a:rPr>
              <a:t>Year 2</a:t>
            </a:r>
            <a:endParaRPr lang="en-US" sz="4000" dirty="0"/>
          </a:p>
        </p:txBody>
      </p:sp>
      <p:sp>
        <p:nvSpPr>
          <p:cNvPr id="24" name="Text 14"/>
          <p:cNvSpPr/>
          <p:nvPr/>
        </p:nvSpPr>
        <p:spPr>
          <a:xfrm>
            <a:off x="13277393" y="8147050"/>
            <a:ext cx="1718948" cy="931333"/>
          </a:xfrm>
          <a:prstGeom prst="rect">
            <a:avLst/>
          </a:prstGeom>
          <a:noFill/>
          <a:ln/>
        </p:spPr>
        <p:txBody>
          <a:bodyPr wrap="square" lIns="0" tIns="0" rIns="0" bIns="0" rtlCol="0" anchor="t"/>
          <a:lstStyle/>
          <a:p>
            <a:pPr marL="0" indent="0" algn="ctr">
              <a:lnSpc>
                <a:spcPts val="6000"/>
              </a:lnSpc>
              <a:buNone/>
            </a:pPr>
            <a:r>
              <a:rPr lang="en-US" sz="4000" kern="0" spc="-40" dirty="0">
                <a:solidFill>
                  <a:srgbClr val="000000">
                    <a:alpha val="100000"/>
                  </a:srgbClr>
                </a:solidFill>
                <a:latin typeface="Inter Bold" pitchFamily="34" charset="0"/>
                <a:ea typeface="Inter Bold" pitchFamily="34" charset="-122"/>
                <a:cs typeface="Inter Bold" pitchFamily="34" charset="-120"/>
              </a:rPr>
              <a:t>Year 3</a:t>
            </a:r>
            <a:endParaRPr lang="en-US" sz="4000" dirty="0"/>
          </a:p>
        </p:txBody>
      </p:sp>
      <p:sp>
        <p:nvSpPr>
          <p:cNvPr id="25" name="Text 15"/>
          <p:cNvSpPr/>
          <p:nvPr/>
        </p:nvSpPr>
        <p:spPr>
          <a:xfrm>
            <a:off x="18103996" y="8147050"/>
            <a:ext cx="1731650" cy="931333"/>
          </a:xfrm>
          <a:prstGeom prst="rect">
            <a:avLst/>
          </a:prstGeom>
          <a:noFill/>
          <a:ln/>
        </p:spPr>
        <p:txBody>
          <a:bodyPr wrap="square" lIns="0" tIns="0" rIns="0" bIns="0" rtlCol="0" anchor="t"/>
          <a:lstStyle/>
          <a:p>
            <a:pPr marL="0" indent="0" algn="ctr">
              <a:lnSpc>
                <a:spcPts val="6000"/>
              </a:lnSpc>
              <a:buNone/>
            </a:pPr>
            <a:r>
              <a:rPr lang="en-US" sz="4000" kern="0" spc="-40" dirty="0">
                <a:solidFill>
                  <a:srgbClr val="000000">
                    <a:alpha val="100000"/>
                  </a:srgbClr>
                </a:solidFill>
                <a:latin typeface="Inter Bold" pitchFamily="34" charset="0"/>
                <a:ea typeface="Inter Bold" pitchFamily="34" charset="-122"/>
                <a:cs typeface="Inter Bold" pitchFamily="34" charset="-120"/>
              </a:rPr>
              <a:t>Year 4</a:t>
            </a:r>
            <a:endParaRPr lang="en-US" sz="40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FFFFF"/>
        </a:solidFill>
        <a:effectLst/>
      </p:bgPr>
    </p:bg>
    <p:spTree>
      <p:nvGrpSpPr>
        <p:cNvPr id="1" name=""/>
        <p:cNvGrpSpPr/>
        <p:nvPr/>
      </p:nvGrpSpPr>
      <p:grpSpPr>
        <a:xfrm>
          <a:off x="0" y="0"/>
          <a:ext cx="0" cy="0"/>
          <a:chOff x="0" y="0"/>
          <a:chExt cx="0" cy="0"/>
        </a:xfrm>
      </p:grpSpPr>
      <p:pic>
        <p:nvPicPr>
          <p:cNvPr id="60" name="Graphic 59">
            <a:extLst>
              <a:ext uri="{FF2B5EF4-FFF2-40B4-BE49-F238E27FC236}">
                <a16:creationId xmlns:a16="http://schemas.microsoft.com/office/drawing/2014/main" id="{60423301-DFB4-83A0-5627-7EE7A80C53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7328"/>
            <a:ext cx="24387176" cy="13717787"/>
          </a:xfrm>
          <a:prstGeom prst="rect">
            <a:avLst/>
          </a:prstGeom>
        </p:spPr>
      </p:pic>
      <p:pic>
        <p:nvPicPr>
          <p:cNvPr id="3"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766258" y="1117743"/>
            <a:ext cx="273971" cy="273937"/>
          </a:xfrm>
          <a:prstGeom prst="rect">
            <a:avLst/>
          </a:prstGeom>
        </p:spPr>
      </p:pic>
      <p:pic>
        <p:nvPicPr>
          <p:cNvPr id="4"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072479" y="1117743"/>
            <a:ext cx="273971" cy="273937"/>
          </a:xfrm>
          <a:prstGeom prst="rect">
            <a:avLst/>
          </a:prstGeom>
        </p:spPr>
      </p:pic>
      <p:pic>
        <p:nvPicPr>
          <p:cNvPr id="5" name="Image 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460161" y="1117743"/>
            <a:ext cx="273838" cy="273807"/>
          </a:xfrm>
          <a:prstGeom prst="rect">
            <a:avLst/>
          </a:prstGeom>
        </p:spPr>
      </p:pic>
      <p:sp>
        <p:nvSpPr>
          <p:cNvPr id="6" name="Text 0"/>
          <p:cNvSpPr/>
          <p:nvPr/>
        </p:nvSpPr>
        <p:spPr>
          <a:xfrm>
            <a:off x="21477808" y="1083171"/>
            <a:ext cx="1431046" cy="364067"/>
          </a:xfrm>
          <a:prstGeom prst="rect">
            <a:avLst/>
          </a:prstGeom>
          <a:noFill/>
          <a:ln/>
        </p:spPr>
        <p:txBody>
          <a:bodyPr wrap="square" lIns="0" tIns="0" rIns="0" bIns="0" rtlCol="0" anchor="t"/>
          <a:lstStyle/>
          <a:p>
            <a:pPr marL="0" indent="0" algn="l">
              <a:lnSpc>
                <a:spcPts val="2200"/>
              </a:lnSpc>
              <a:buNone/>
            </a:pPr>
            <a:r>
              <a:rPr lang="en-US" sz="2000" dirty="0">
                <a:solidFill>
                  <a:srgbClr val="FFFFFF">
                    <a:alpha val="100000"/>
                  </a:srgbClr>
                </a:solidFill>
                <a:latin typeface="Plus Jakarta Sans Bold" pitchFamily="34" charset="0"/>
                <a:ea typeface="Plus Jakarta Sans Bold" pitchFamily="34" charset="-122"/>
                <a:cs typeface="Plus Jakarta Sans Bold" pitchFamily="34" charset="-120"/>
              </a:rPr>
              <a:t>Metriplace</a:t>
            </a:r>
            <a:endParaRPr lang="en-US" sz="2000" dirty="0"/>
          </a:p>
        </p:txBody>
      </p:sp>
      <p:sp>
        <p:nvSpPr>
          <p:cNvPr id="7" name="Text 1"/>
          <p:cNvSpPr/>
          <p:nvPr/>
        </p:nvSpPr>
        <p:spPr>
          <a:xfrm>
            <a:off x="1524191" y="1066800"/>
            <a:ext cx="1100804" cy="338667"/>
          </a:xfrm>
          <a:prstGeom prst="rect">
            <a:avLst/>
          </a:prstGeom>
          <a:noFill/>
          <a:ln/>
        </p:spPr>
        <p:txBody>
          <a:bodyPr wrap="square" lIns="0" tIns="0" rIns="0" bIns="0" rtlCol="0" anchor="t"/>
          <a:lstStyle/>
          <a:p>
            <a:pPr marL="0" indent="0" algn="l">
              <a:lnSpc>
                <a:spcPts val="2000"/>
              </a:lnSpc>
              <a:buNone/>
            </a:pPr>
            <a:r>
              <a:rPr lang="en-US" sz="2000" dirty="0">
                <a:solidFill>
                  <a:srgbClr val="FFFFFF">
                    <a:alpha val="100000"/>
                  </a:srgbClr>
                </a:solidFill>
                <a:latin typeface="Plus Jakarta Sans Regular" pitchFamily="34" charset="0"/>
                <a:ea typeface="Plus Jakarta Sans Regular" pitchFamily="34" charset="-122"/>
                <a:cs typeface="Plus Jakarta Sans Regular" pitchFamily="34" charset="-120"/>
              </a:rPr>
              <a:t>Page 20</a:t>
            </a:r>
            <a:endParaRPr lang="en-US" sz="2000" dirty="0"/>
          </a:p>
        </p:txBody>
      </p:sp>
      <p:sp>
        <p:nvSpPr>
          <p:cNvPr id="8" name="Text 2"/>
          <p:cNvSpPr/>
          <p:nvPr/>
        </p:nvSpPr>
        <p:spPr>
          <a:xfrm>
            <a:off x="1524191" y="2260600"/>
            <a:ext cx="7371155" cy="1159933"/>
          </a:xfrm>
          <a:prstGeom prst="rect">
            <a:avLst/>
          </a:prstGeom>
          <a:noFill/>
          <a:ln/>
        </p:spPr>
        <p:txBody>
          <a:bodyPr wrap="square" lIns="0" tIns="0" rIns="0" bIns="0" rtlCol="0" anchor="t"/>
          <a:lstStyle/>
          <a:p>
            <a:pPr marL="0" indent="0" algn="l">
              <a:lnSpc>
                <a:spcPts val="7040"/>
              </a:lnSpc>
              <a:buNone/>
            </a:pPr>
            <a:r>
              <a:rPr lang="en-US" sz="6400" dirty="0">
                <a:solidFill>
                  <a:srgbClr val="FFFFFF">
                    <a:alpha val="100000"/>
                  </a:srgbClr>
                </a:solidFill>
                <a:latin typeface="Inter Bold" pitchFamily="34" charset="0"/>
                <a:ea typeface="Inter Bold" pitchFamily="34" charset="-122"/>
                <a:cs typeface="Inter Bold" pitchFamily="34" charset="-120"/>
              </a:rPr>
              <a:t>Risks &amp; Mitigation</a:t>
            </a:r>
            <a:endParaRPr lang="en-US" sz="6400" dirty="0"/>
          </a:p>
        </p:txBody>
      </p:sp>
      <p:sp>
        <p:nvSpPr>
          <p:cNvPr id="9" name="Text 3"/>
          <p:cNvSpPr/>
          <p:nvPr/>
        </p:nvSpPr>
        <p:spPr>
          <a:xfrm>
            <a:off x="1524191" y="3530600"/>
            <a:ext cx="8687886" cy="1930400"/>
          </a:xfrm>
          <a:prstGeom prst="rect">
            <a:avLst/>
          </a:prstGeom>
          <a:noFill/>
          <a:ln/>
        </p:spPr>
        <p:txBody>
          <a:bodyPr wrap="square" lIns="0" tIns="0" rIns="0" bIns="0" rtlCol="0" anchor="t"/>
          <a:lstStyle/>
          <a:p>
            <a:pPr marL="0" indent="0" algn="l">
              <a:lnSpc>
                <a:spcPts val="3600"/>
              </a:lnSpc>
              <a:buNone/>
            </a:pPr>
            <a:r>
              <a:rPr lang="en-US" sz="2400" kern="0" spc="-24" dirty="0">
                <a:solidFill>
                  <a:srgbClr val="FFFFFF">
                    <a:alpha val="100000"/>
                  </a:srgbClr>
                </a:solidFill>
                <a:latin typeface="Inter Regular" pitchFamily="34" charset="0"/>
                <a:ea typeface="Inter Regular" pitchFamily="34" charset="-122"/>
                <a:cs typeface="Inter Regular" pitchFamily="34" charset="-120"/>
              </a:rPr>
              <a:t>Smart city projects face both technical and social risks. Understanding potential pitfalls early allows cities to proactively deploy safeguards and ensure long-term success and resilience.</a:t>
            </a:r>
            <a:endParaRPr lang="en-US" sz="2400" dirty="0"/>
          </a:p>
        </p:txBody>
      </p:sp>
      <p:sp>
        <p:nvSpPr>
          <p:cNvPr id="10" name="Text 4"/>
          <p:cNvSpPr/>
          <p:nvPr/>
        </p:nvSpPr>
        <p:spPr>
          <a:xfrm>
            <a:off x="11063083" y="3530600"/>
            <a:ext cx="10669334" cy="1930400"/>
          </a:xfrm>
          <a:prstGeom prst="rect">
            <a:avLst/>
          </a:prstGeom>
          <a:noFill/>
          <a:ln/>
        </p:spPr>
        <p:txBody>
          <a:bodyPr wrap="square" lIns="0" tIns="0" rIns="0" bIns="0" rtlCol="0" anchor="t"/>
          <a:lstStyle/>
          <a:p>
            <a:pPr marL="0" indent="0" algn="l">
              <a:lnSpc>
                <a:spcPts val="3600"/>
              </a:lnSpc>
              <a:buNone/>
            </a:pPr>
            <a:r>
              <a:rPr lang="en-US" sz="2400" kern="0" spc="-24" dirty="0">
                <a:solidFill>
                  <a:srgbClr val="FFFFFF">
                    <a:alpha val="100000"/>
                  </a:srgbClr>
                </a:solidFill>
                <a:latin typeface="Inter Regular" pitchFamily="34" charset="0"/>
                <a:ea typeface="Inter Regular" pitchFamily="34" charset="-122"/>
                <a:cs typeface="Inter Regular" pitchFamily="34" charset="-120"/>
              </a:rPr>
              <a:t>By addressing these risks through strategic planning and adaptive policies, cities can build public trust, maintain technological relevance, and ensure that smart initiatives deliver lasting value to both residents and stakeholders.</a:t>
            </a:r>
            <a:endParaRPr lang="en-US" sz="2400" dirty="0"/>
          </a:p>
        </p:txBody>
      </p:sp>
      <p:pic>
        <p:nvPicPr>
          <p:cNvPr id="11" name="Image 4"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24191" y="6083300"/>
            <a:ext cx="9183248" cy="6553200"/>
          </a:xfrm>
          <a:prstGeom prst="rect">
            <a:avLst/>
          </a:prstGeom>
        </p:spPr>
      </p:pic>
      <p:pic>
        <p:nvPicPr>
          <p:cNvPr id="12" name="Image 5"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482235" y="6083300"/>
            <a:ext cx="11380622" cy="6553200"/>
          </a:xfrm>
          <a:prstGeom prst="rect">
            <a:avLst/>
          </a:prstGeom>
        </p:spPr>
      </p:pic>
      <p:pic>
        <p:nvPicPr>
          <p:cNvPr id="13" name="Image 6" descr=" "/>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524191" y="6083300"/>
            <a:ext cx="9183248" cy="1117600"/>
          </a:xfrm>
          <a:prstGeom prst="rect">
            <a:avLst/>
          </a:prstGeom>
        </p:spPr>
      </p:pic>
      <p:pic>
        <p:nvPicPr>
          <p:cNvPr id="14" name="Image 7"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482235" y="6083300"/>
            <a:ext cx="11380622" cy="1117600"/>
          </a:xfrm>
          <a:prstGeom prst="rect">
            <a:avLst/>
          </a:prstGeom>
        </p:spPr>
      </p:pic>
      <p:sp>
        <p:nvSpPr>
          <p:cNvPr id="15" name="Text 5"/>
          <p:cNvSpPr/>
          <p:nvPr/>
        </p:nvSpPr>
        <p:spPr>
          <a:xfrm>
            <a:off x="2197375" y="7645400"/>
            <a:ext cx="2764712" cy="338667"/>
          </a:xfrm>
          <a:prstGeom prst="rect">
            <a:avLst/>
          </a:prstGeom>
          <a:noFill/>
          <a:ln/>
        </p:spPr>
        <p:txBody>
          <a:bodyPr wrap="square" lIns="0" tIns="0" rIns="0" bIns="0" rtlCol="0" anchor="t"/>
          <a:lstStyle/>
          <a:p>
            <a:pPr marL="0" indent="0" algn="l">
              <a:lnSpc>
                <a:spcPts val="2000"/>
              </a:lnSpc>
              <a:buNone/>
            </a:pPr>
            <a:r>
              <a:rPr lang="en-US" sz="2000" dirty="0">
                <a:solidFill>
                  <a:srgbClr val="FFFFFF">
                    <a:alpha val="100000"/>
                  </a:srgbClr>
                </a:solidFill>
                <a:latin typeface="Plus Jakarta Sans Regular" pitchFamily="34" charset="0"/>
                <a:ea typeface="Plus Jakarta Sans Regular" pitchFamily="34" charset="-122"/>
                <a:cs typeface="Plus Jakarta Sans Regular" pitchFamily="34" charset="-120"/>
              </a:rPr>
              <a:t>Data Privacy Breaches</a:t>
            </a:r>
            <a:endParaRPr lang="en-US" sz="2000" dirty="0"/>
          </a:p>
        </p:txBody>
      </p:sp>
      <p:sp>
        <p:nvSpPr>
          <p:cNvPr id="16" name="Text 6"/>
          <p:cNvSpPr/>
          <p:nvPr/>
        </p:nvSpPr>
        <p:spPr>
          <a:xfrm>
            <a:off x="12155419" y="7645400"/>
            <a:ext cx="2764712" cy="338667"/>
          </a:xfrm>
          <a:prstGeom prst="rect">
            <a:avLst/>
          </a:prstGeom>
          <a:noFill/>
          <a:ln/>
        </p:spPr>
        <p:txBody>
          <a:bodyPr wrap="square" lIns="0" tIns="0" rIns="0" bIns="0" rtlCol="0" anchor="t"/>
          <a:lstStyle/>
          <a:p>
            <a:pPr marL="0" indent="0" algn="l">
              <a:lnSpc>
                <a:spcPts val="2000"/>
              </a:lnSpc>
              <a:buNone/>
            </a:pPr>
            <a:r>
              <a:rPr lang="en-US" sz="2000" dirty="0">
                <a:solidFill>
                  <a:srgbClr val="FFFFFF">
                    <a:alpha val="100000"/>
                  </a:srgbClr>
                </a:solidFill>
                <a:latin typeface="Plus Jakarta Sans Regular" pitchFamily="34" charset="0"/>
                <a:ea typeface="Plus Jakarta Sans Regular" pitchFamily="34" charset="-122"/>
                <a:cs typeface="Plus Jakarta Sans Regular" pitchFamily="34" charset="-120"/>
              </a:rPr>
              <a:t>Data Privacy Breaches</a:t>
            </a:r>
            <a:endParaRPr lang="en-US" sz="2000" dirty="0"/>
          </a:p>
        </p:txBody>
      </p:sp>
      <p:sp>
        <p:nvSpPr>
          <p:cNvPr id="17" name="Text 7"/>
          <p:cNvSpPr/>
          <p:nvPr/>
        </p:nvSpPr>
        <p:spPr>
          <a:xfrm>
            <a:off x="2197375" y="8712200"/>
            <a:ext cx="1939109" cy="338667"/>
          </a:xfrm>
          <a:prstGeom prst="rect">
            <a:avLst/>
          </a:prstGeom>
          <a:noFill/>
          <a:ln/>
        </p:spPr>
        <p:txBody>
          <a:bodyPr wrap="square" lIns="0" tIns="0" rIns="0" bIns="0" rtlCol="0" anchor="t"/>
          <a:lstStyle/>
          <a:p>
            <a:pPr marL="0" indent="0" algn="l">
              <a:lnSpc>
                <a:spcPts val="2000"/>
              </a:lnSpc>
              <a:buNone/>
            </a:pPr>
            <a:r>
              <a:rPr lang="en-US" sz="2000" dirty="0">
                <a:solidFill>
                  <a:srgbClr val="FFFFFF">
                    <a:alpha val="100000"/>
                  </a:srgbClr>
                </a:solidFill>
                <a:latin typeface="Plus Jakarta Sans Regular" pitchFamily="34" charset="0"/>
                <a:ea typeface="Plus Jakarta Sans Regular" pitchFamily="34" charset="-122"/>
                <a:cs typeface="Plus Jakarta Sans Regular" pitchFamily="34" charset="-120"/>
              </a:rPr>
              <a:t>Vendor Lock-In</a:t>
            </a:r>
            <a:endParaRPr lang="en-US" sz="2000" dirty="0"/>
          </a:p>
        </p:txBody>
      </p:sp>
      <p:sp>
        <p:nvSpPr>
          <p:cNvPr id="18" name="Text 8"/>
          <p:cNvSpPr/>
          <p:nvPr/>
        </p:nvSpPr>
        <p:spPr>
          <a:xfrm>
            <a:off x="12155419" y="8712200"/>
            <a:ext cx="1939109" cy="338667"/>
          </a:xfrm>
          <a:prstGeom prst="rect">
            <a:avLst/>
          </a:prstGeom>
          <a:noFill/>
          <a:ln/>
        </p:spPr>
        <p:txBody>
          <a:bodyPr wrap="square" lIns="0" tIns="0" rIns="0" bIns="0" rtlCol="0" anchor="t"/>
          <a:lstStyle/>
          <a:p>
            <a:pPr marL="0" indent="0" algn="l">
              <a:lnSpc>
                <a:spcPts val="2000"/>
              </a:lnSpc>
              <a:buNone/>
            </a:pPr>
            <a:r>
              <a:rPr lang="en-US" sz="2000" dirty="0">
                <a:solidFill>
                  <a:srgbClr val="FFFFFF">
                    <a:alpha val="100000"/>
                  </a:srgbClr>
                </a:solidFill>
                <a:latin typeface="Plus Jakarta Sans Regular" pitchFamily="34" charset="0"/>
                <a:ea typeface="Plus Jakarta Sans Regular" pitchFamily="34" charset="-122"/>
                <a:cs typeface="Plus Jakarta Sans Regular" pitchFamily="34" charset="-120"/>
              </a:rPr>
              <a:t>Vendor Lock-In</a:t>
            </a:r>
            <a:endParaRPr lang="en-US" sz="2000" dirty="0"/>
          </a:p>
        </p:txBody>
      </p:sp>
      <p:sp>
        <p:nvSpPr>
          <p:cNvPr id="19" name="Text 9"/>
          <p:cNvSpPr/>
          <p:nvPr/>
        </p:nvSpPr>
        <p:spPr>
          <a:xfrm>
            <a:off x="2197375" y="9779000"/>
            <a:ext cx="2497979" cy="338667"/>
          </a:xfrm>
          <a:prstGeom prst="rect">
            <a:avLst/>
          </a:prstGeom>
          <a:noFill/>
          <a:ln/>
        </p:spPr>
        <p:txBody>
          <a:bodyPr wrap="square" lIns="0" tIns="0" rIns="0" bIns="0" rtlCol="0" anchor="t"/>
          <a:lstStyle/>
          <a:p>
            <a:pPr marL="0" indent="0" algn="l">
              <a:lnSpc>
                <a:spcPts val="2000"/>
              </a:lnSpc>
              <a:buNone/>
            </a:pPr>
            <a:r>
              <a:rPr lang="en-US" sz="2000" dirty="0">
                <a:solidFill>
                  <a:srgbClr val="FFFFFF">
                    <a:alpha val="100000"/>
                  </a:srgbClr>
                </a:solidFill>
                <a:latin typeface="Plus Jakarta Sans Regular" pitchFamily="34" charset="0"/>
                <a:ea typeface="Plus Jakarta Sans Regular" pitchFamily="34" charset="-122"/>
                <a:cs typeface="Plus Jakarta Sans Regular" pitchFamily="34" charset="-120"/>
              </a:rPr>
              <a:t>Tech Obsolescence</a:t>
            </a:r>
            <a:endParaRPr lang="en-US" sz="2000" dirty="0"/>
          </a:p>
        </p:txBody>
      </p:sp>
      <p:sp>
        <p:nvSpPr>
          <p:cNvPr id="20" name="Text 10"/>
          <p:cNvSpPr/>
          <p:nvPr/>
        </p:nvSpPr>
        <p:spPr>
          <a:xfrm>
            <a:off x="12155419" y="9779000"/>
            <a:ext cx="2497979" cy="338667"/>
          </a:xfrm>
          <a:prstGeom prst="rect">
            <a:avLst/>
          </a:prstGeom>
          <a:noFill/>
          <a:ln/>
        </p:spPr>
        <p:txBody>
          <a:bodyPr wrap="square" lIns="0" tIns="0" rIns="0" bIns="0" rtlCol="0" anchor="t"/>
          <a:lstStyle/>
          <a:p>
            <a:pPr marL="0" indent="0" algn="l">
              <a:lnSpc>
                <a:spcPts val="2000"/>
              </a:lnSpc>
              <a:buNone/>
            </a:pPr>
            <a:r>
              <a:rPr lang="en-US" sz="2000" dirty="0">
                <a:solidFill>
                  <a:srgbClr val="FFFFFF">
                    <a:alpha val="100000"/>
                  </a:srgbClr>
                </a:solidFill>
                <a:latin typeface="Plus Jakarta Sans Regular" pitchFamily="34" charset="0"/>
                <a:ea typeface="Plus Jakarta Sans Regular" pitchFamily="34" charset="-122"/>
                <a:cs typeface="Plus Jakarta Sans Regular" pitchFamily="34" charset="-120"/>
              </a:rPr>
              <a:t>Tech Obsolescence</a:t>
            </a:r>
            <a:endParaRPr lang="en-US" sz="2000" dirty="0"/>
          </a:p>
        </p:txBody>
      </p:sp>
      <p:sp>
        <p:nvSpPr>
          <p:cNvPr id="21" name="Text 11"/>
          <p:cNvSpPr/>
          <p:nvPr/>
        </p:nvSpPr>
        <p:spPr>
          <a:xfrm>
            <a:off x="2197375" y="10858500"/>
            <a:ext cx="2866325" cy="338667"/>
          </a:xfrm>
          <a:prstGeom prst="rect">
            <a:avLst/>
          </a:prstGeom>
          <a:noFill/>
          <a:ln/>
        </p:spPr>
        <p:txBody>
          <a:bodyPr wrap="square" lIns="0" tIns="0" rIns="0" bIns="0" rtlCol="0" anchor="t"/>
          <a:lstStyle/>
          <a:p>
            <a:pPr marL="0" indent="0" algn="l">
              <a:lnSpc>
                <a:spcPts val="2000"/>
              </a:lnSpc>
              <a:buNone/>
            </a:pPr>
            <a:r>
              <a:rPr lang="en-US" sz="2000" dirty="0">
                <a:solidFill>
                  <a:srgbClr val="FFFFFF">
                    <a:alpha val="100000"/>
                  </a:srgbClr>
                </a:solidFill>
                <a:latin typeface="Plus Jakarta Sans Regular" pitchFamily="34" charset="0"/>
                <a:ea typeface="Plus Jakarta Sans Regular" pitchFamily="34" charset="-122"/>
                <a:cs typeface="Plus Jakarta Sans Regular" pitchFamily="34" charset="-120"/>
              </a:rPr>
              <a:t>Implementation Delays</a:t>
            </a:r>
            <a:endParaRPr lang="en-US" sz="2000" dirty="0"/>
          </a:p>
        </p:txBody>
      </p:sp>
      <p:sp>
        <p:nvSpPr>
          <p:cNvPr id="22" name="Text 12"/>
          <p:cNvSpPr/>
          <p:nvPr/>
        </p:nvSpPr>
        <p:spPr>
          <a:xfrm>
            <a:off x="12155419" y="10858500"/>
            <a:ext cx="2866325" cy="338667"/>
          </a:xfrm>
          <a:prstGeom prst="rect">
            <a:avLst/>
          </a:prstGeom>
          <a:noFill/>
          <a:ln/>
        </p:spPr>
        <p:txBody>
          <a:bodyPr wrap="square" lIns="0" tIns="0" rIns="0" bIns="0" rtlCol="0" anchor="t"/>
          <a:lstStyle/>
          <a:p>
            <a:pPr marL="0" indent="0" algn="l">
              <a:lnSpc>
                <a:spcPts val="2000"/>
              </a:lnSpc>
              <a:buNone/>
            </a:pPr>
            <a:r>
              <a:rPr lang="en-US" sz="2000" dirty="0">
                <a:solidFill>
                  <a:srgbClr val="FFFFFF">
                    <a:alpha val="100000"/>
                  </a:srgbClr>
                </a:solidFill>
                <a:latin typeface="Plus Jakarta Sans Regular" pitchFamily="34" charset="0"/>
                <a:ea typeface="Plus Jakarta Sans Regular" pitchFamily="34" charset="-122"/>
                <a:cs typeface="Plus Jakarta Sans Regular" pitchFamily="34" charset="-120"/>
              </a:rPr>
              <a:t>Implementation Delays</a:t>
            </a:r>
            <a:endParaRPr lang="en-US" sz="2000" dirty="0"/>
          </a:p>
        </p:txBody>
      </p:sp>
      <p:sp>
        <p:nvSpPr>
          <p:cNvPr id="23" name="Text 13"/>
          <p:cNvSpPr/>
          <p:nvPr/>
        </p:nvSpPr>
        <p:spPr>
          <a:xfrm>
            <a:off x="2197375" y="11950700"/>
            <a:ext cx="2205842" cy="338667"/>
          </a:xfrm>
          <a:prstGeom prst="rect">
            <a:avLst/>
          </a:prstGeom>
          <a:noFill/>
          <a:ln/>
        </p:spPr>
        <p:txBody>
          <a:bodyPr wrap="square" lIns="0" tIns="0" rIns="0" bIns="0" rtlCol="0" anchor="t"/>
          <a:lstStyle/>
          <a:p>
            <a:pPr marL="0" indent="0" algn="l">
              <a:lnSpc>
                <a:spcPts val="2000"/>
              </a:lnSpc>
              <a:buNone/>
            </a:pPr>
            <a:r>
              <a:rPr lang="en-US" sz="2000" dirty="0">
                <a:solidFill>
                  <a:srgbClr val="FFFFFF">
                    <a:alpha val="100000"/>
                  </a:srgbClr>
                </a:solidFill>
                <a:latin typeface="Plus Jakarta Sans Regular" pitchFamily="34" charset="0"/>
                <a:ea typeface="Plus Jakarta Sans Regular" pitchFamily="34" charset="-122"/>
                <a:cs typeface="Plus Jakarta Sans Regular" pitchFamily="34" charset="-120"/>
              </a:rPr>
              <a:t>Public Resistance</a:t>
            </a:r>
            <a:endParaRPr lang="en-US" sz="2000" dirty="0"/>
          </a:p>
        </p:txBody>
      </p:sp>
      <p:sp>
        <p:nvSpPr>
          <p:cNvPr id="24" name="Text 14"/>
          <p:cNvSpPr/>
          <p:nvPr/>
        </p:nvSpPr>
        <p:spPr>
          <a:xfrm>
            <a:off x="12155419" y="11950700"/>
            <a:ext cx="2205842" cy="338667"/>
          </a:xfrm>
          <a:prstGeom prst="rect">
            <a:avLst/>
          </a:prstGeom>
          <a:noFill/>
          <a:ln/>
        </p:spPr>
        <p:txBody>
          <a:bodyPr wrap="square" lIns="0" tIns="0" rIns="0" bIns="0" rtlCol="0" anchor="t"/>
          <a:lstStyle/>
          <a:p>
            <a:pPr marL="0" indent="0" algn="l">
              <a:lnSpc>
                <a:spcPts val="2000"/>
              </a:lnSpc>
              <a:buNone/>
            </a:pPr>
            <a:r>
              <a:rPr lang="en-US" sz="2000" dirty="0">
                <a:solidFill>
                  <a:srgbClr val="FFFFFF">
                    <a:alpha val="100000"/>
                  </a:srgbClr>
                </a:solidFill>
                <a:latin typeface="Plus Jakarta Sans Regular" pitchFamily="34" charset="0"/>
                <a:ea typeface="Plus Jakarta Sans Regular" pitchFamily="34" charset="-122"/>
                <a:cs typeface="Plus Jakarta Sans Regular" pitchFamily="34" charset="-120"/>
              </a:rPr>
              <a:t>Public Resistance</a:t>
            </a:r>
            <a:endParaRPr lang="en-US" sz="2000" dirty="0"/>
          </a:p>
        </p:txBody>
      </p:sp>
      <p:sp>
        <p:nvSpPr>
          <p:cNvPr id="25" name="Text 15"/>
          <p:cNvSpPr/>
          <p:nvPr/>
        </p:nvSpPr>
        <p:spPr>
          <a:xfrm>
            <a:off x="2197375" y="6527800"/>
            <a:ext cx="605442"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Bold" pitchFamily="34" charset="0"/>
                <a:ea typeface="Plus Jakarta Sans Bold" pitchFamily="34" charset="-122"/>
                <a:cs typeface="Plus Jakarta Sans Bold" pitchFamily="34" charset="-120"/>
              </a:rPr>
              <a:t>Risk</a:t>
            </a:r>
            <a:endParaRPr lang="en-US" sz="2000" dirty="0"/>
          </a:p>
        </p:txBody>
      </p:sp>
      <p:sp>
        <p:nvSpPr>
          <p:cNvPr id="26" name="Text 16"/>
          <p:cNvSpPr/>
          <p:nvPr/>
        </p:nvSpPr>
        <p:spPr>
          <a:xfrm>
            <a:off x="12155419" y="6527800"/>
            <a:ext cx="605442"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Bold" pitchFamily="34" charset="0"/>
                <a:ea typeface="Plus Jakarta Sans Bold" pitchFamily="34" charset="-122"/>
                <a:cs typeface="Plus Jakarta Sans Bold" pitchFamily="34" charset="-120"/>
              </a:rPr>
              <a:t>Risk</a:t>
            </a:r>
            <a:endParaRPr lang="en-US" sz="2000" dirty="0"/>
          </a:p>
        </p:txBody>
      </p:sp>
      <p:sp>
        <p:nvSpPr>
          <p:cNvPr id="27" name="Text 17"/>
          <p:cNvSpPr/>
          <p:nvPr/>
        </p:nvSpPr>
        <p:spPr>
          <a:xfrm>
            <a:off x="5609868" y="6527800"/>
            <a:ext cx="2040722" cy="364067"/>
          </a:xfrm>
          <a:prstGeom prst="rect">
            <a:avLst/>
          </a:prstGeom>
          <a:noFill/>
          <a:ln/>
        </p:spPr>
        <p:txBody>
          <a:bodyPr wrap="square" lIns="0" tIns="0" rIns="0" bIns="0" rtlCol="0" anchor="t"/>
          <a:lstStyle/>
          <a:p>
            <a:pPr marL="0" indent="0" algn="ctr">
              <a:lnSpc>
                <a:spcPts val="2200"/>
              </a:lnSpc>
              <a:buNone/>
            </a:pPr>
            <a:r>
              <a:rPr lang="en-US" sz="2000" dirty="0">
                <a:solidFill>
                  <a:srgbClr val="000000">
                    <a:alpha val="100000"/>
                  </a:srgbClr>
                </a:solidFill>
                <a:latin typeface="Plus Jakarta Sans Bold" pitchFamily="34" charset="0"/>
                <a:ea typeface="Plus Jakarta Sans Bold" pitchFamily="34" charset="-122"/>
                <a:cs typeface="Plus Jakarta Sans Bold" pitchFamily="34" charset="-120"/>
              </a:rPr>
              <a:t>Likelihood (1-5)</a:t>
            </a:r>
            <a:endParaRPr lang="en-US" sz="2000" dirty="0"/>
          </a:p>
        </p:txBody>
      </p:sp>
      <p:sp>
        <p:nvSpPr>
          <p:cNvPr id="28" name="Text 18"/>
          <p:cNvSpPr/>
          <p:nvPr/>
        </p:nvSpPr>
        <p:spPr>
          <a:xfrm>
            <a:off x="16004000" y="6527800"/>
            <a:ext cx="2472576"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Bold" pitchFamily="34" charset="0"/>
                <a:ea typeface="Plus Jakarta Sans Bold" pitchFamily="34" charset="-122"/>
                <a:cs typeface="Plus Jakarta Sans Bold" pitchFamily="34" charset="-120"/>
              </a:rPr>
              <a:t>Mitigation Strategy</a:t>
            </a:r>
            <a:endParaRPr lang="en-US" sz="2000" dirty="0"/>
          </a:p>
        </p:txBody>
      </p:sp>
      <p:sp>
        <p:nvSpPr>
          <p:cNvPr id="29" name="Text 19"/>
          <p:cNvSpPr/>
          <p:nvPr/>
        </p:nvSpPr>
        <p:spPr>
          <a:xfrm>
            <a:off x="8518531" y="6527800"/>
            <a:ext cx="1634271" cy="364067"/>
          </a:xfrm>
          <a:prstGeom prst="rect">
            <a:avLst/>
          </a:prstGeom>
          <a:noFill/>
          <a:ln/>
        </p:spPr>
        <p:txBody>
          <a:bodyPr wrap="square" lIns="0" tIns="0" rIns="0" bIns="0" rtlCol="0" anchor="t"/>
          <a:lstStyle/>
          <a:p>
            <a:pPr marL="0" indent="0" algn="ctr">
              <a:lnSpc>
                <a:spcPts val="2200"/>
              </a:lnSpc>
              <a:buNone/>
            </a:pPr>
            <a:r>
              <a:rPr lang="en-US" sz="2000" dirty="0">
                <a:solidFill>
                  <a:srgbClr val="000000">
                    <a:alpha val="100000"/>
                  </a:srgbClr>
                </a:solidFill>
                <a:latin typeface="Plus Jakarta Sans Bold" pitchFamily="34" charset="0"/>
                <a:ea typeface="Plus Jakarta Sans Bold" pitchFamily="34" charset="-122"/>
                <a:cs typeface="Plus Jakarta Sans Bold" pitchFamily="34" charset="-120"/>
              </a:rPr>
              <a:t>Impact (1-5)</a:t>
            </a:r>
            <a:endParaRPr lang="en-US" sz="2000" dirty="0"/>
          </a:p>
        </p:txBody>
      </p:sp>
      <p:pic>
        <p:nvPicPr>
          <p:cNvPr id="30" name="Image 8" descr=" "/>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302913" y="7353300"/>
            <a:ext cx="12702" cy="5080000"/>
          </a:xfrm>
          <a:prstGeom prst="rect">
            <a:avLst/>
          </a:prstGeom>
        </p:spPr>
      </p:pic>
      <p:pic>
        <p:nvPicPr>
          <p:cNvPr id="31" name="Image 9" descr=" "/>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5451481" y="7353300"/>
            <a:ext cx="12702" cy="5080000"/>
          </a:xfrm>
          <a:prstGeom prst="rect">
            <a:avLst/>
          </a:prstGeom>
        </p:spPr>
      </p:pic>
      <p:pic>
        <p:nvPicPr>
          <p:cNvPr id="32" name="Image 10" descr=" "/>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976005" y="11525250"/>
            <a:ext cx="8437752" cy="25400"/>
          </a:xfrm>
          <a:prstGeom prst="rect">
            <a:avLst/>
          </a:prstGeom>
        </p:spPr>
      </p:pic>
      <p:pic>
        <p:nvPicPr>
          <p:cNvPr id="33" name="Image 11" descr=" "/>
          <p:cNvPicPr>
            <a:picLocks noChangeAspect="1"/>
          </p:cNvPicPr>
          <p:nvPr/>
        </p:nvPicPr>
        <p:blipFill>
          <a:blip r:embed="rId23">
            <a:extLst>
              <a:ext uri="{96DAC541-7B7A-43D3-8B79-37D633B846F1}">
                <asvg:svgBlip xmlns:asvg="http://schemas.microsoft.com/office/drawing/2016/SVG/main" r:embed="rId25"/>
              </a:ext>
            </a:extLst>
          </a:blip>
          <a:stretch>
            <a:fillRect/>
          </a:stretch>
        </p:blipFill>
        <p:spPr>
          <a:xfrm>
            <a:off x="1976005" y="10445750"/>
            <a:ext cx="8437752" cy="25400"/>
          </a:xfrm>
          <a:prstGeom prst="rect">
            <a:avLst/>
          </a:prstGeom>
        </p:spPr>
      </p:pic>
      <p:pic>
        <p:nvPicPr>
          <p:cNvPr id="34" name="Image 12" descr=" "/>
          <p:cNvPicPr>
            <a:picLocks noChangeAspect="1"/>
          </p:cNvPicPr>
          <p:nvPr/>
        </p:nvPicPr>
        <p:blipFill>
          <a:blip r:embed="rId23">
            <a:extLst>
              <a:ext uri="{96DAC541-7B7A-43D3-8B79-37D633B846F1}">
                <asvg:svgBlip xmlns:asvg="http://schemas.microsoft.com/office/drawing/2016/SVG/main" r:embed="rId26"/>
              </a:ext>
            </a:extLst>
          </a:blip>
          <a:stretch>
            <a:fillRect/>
          </a:stretch>
        </p:blipFill>
        <p:spPr>
          <a:xfrm>
            <a:off x="1976005" y="9340850"/>
            <a:ext cx="8437752" cy="25400"/>
          </a:xfrm>
          <a:prstGeom prst="rect">
            <a:avLst/>
          </a:prstGeom>
        </p:spPr>
      </p:pic>
      <p:pic>
        <p:nvPicPr>
          <p:cNvPr id="35" name="Image 13" descr=" "/>
          <p:cNvPicPr>
            <a:picLocks noChangeAspect="1"/>
          </p:cNvPicPr>
          <p:nvPr/>
        </p:nvPicPr>
        <p:blipFill>
          <a:blip r:embed="rId23">
            <a:extLst>
              <a:ext uri="{96DAC541-7B7A-43D3-8B79-37D633B846F1}">
                <asvg:svgBlip xmlns:asvg="http://schemas.microsoft.com/office/drawing/2016/SVG/main" r:embed="rId27"/>
              </a:ext>
            </a:extLst>
          </a:blip>
          <a:stretch>
            <a:fillRect/>
          </a:stretch>
        </p:blipFill>
        <p:spPr>
          <a:xfrm>
            <a:off x="1976005" y="8299450"/>
            <a:ext cx="8437752" cy="25400"/>
          </a:xfrm>
          <a:prstGeom prst="rect">
            <a:avLst/>
          </a:prstGeom>
        </p:spPr>
      </p:pic>
      <p:pic>
        <p:nvPicPr>
          <p:cNvPr id="36" name="Image 14" descr=" "/>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2155419" y="8299450"/>
            <a:ext cx="10123165" cy="12700"/>
          </a:xfrm>
          <a:prstGeom prst="rect">
            <a:avLst/>
          </a:prstGeom>
        </p:spPr>
      </p:pic>
      <p:pic>
        <p:nvPicPr>
          <p:cNvPr id="37" name="Image 15" descr=" "/>
          <p:cNvPicPr>
            <a:picLocks noChangeAspect="1"/>
          </p:cNvPicPr>
          <p:nvPr/>
        </p:nvPicPr>
        <p:blipFill>
          <a:blip r:embed="rId28">
            <a:extLst>
              <a:ext uri="{96DAC541-7B7A-43D3-8B79-37D633B846F1}">
                <asvg:svgBlip xmlns:asvg="http://schemas.microsoft.com/office/drawing/2016/SVG/main" r:embed="rId30"/>
              </a:ext>
            </a:extLst>
          </a:blip>
          <a:stretch>
            <a:fillRect/>
          </a:stretch>
        </p:blipFill>
        <p:spPr>
          <a:xfrm>
            <a:off x="12155419" y="9353550"/>
            <a:ext cx="10123165" cy="12700"/>
          </a:xfrm>
          <a:prstGeom prst="rect">
            <a:avLst/>
          </a:prstGeom>
        </p:spPr>
      </p:pic>
      <p:pic>
        <p:nvPicPr>
          <p:cNvPr id="38" name="Image 16" descr=" "/>
          <p:cNvPicPr>
            <a:picLocks noChangeAspect="1"/>
          </p:cNvPicPr>
          <p:nvPr/>
        </p:nvPicPr>
        <p:blipFill>
          <a:blip r:embed="rId28">
            <a:extLst>
              <a:ext uri="{96DAC541-7B7A-43D3-8B79-37D633B846F1}">
                <asvg:svgBlip xmlns:asvg="http://schemas.microsoft.com/office/drawing/2016/SVG/main" r:embed="rId31"/>
              </a:ext>
            </a:extLst>
          </a:blip>
          <a:stretch>
            <a:fillRect/>
          </a:stretch>
        </p:blipFill>
        <p:spPr>
          <a:xfrm>
            <a:off x="12155419" y="10458450"/>
            <a:ext cx="10123165" cy="12700"/>
          </a:xfrm>
          <a:prstGeom prst="rect">
            <a:avLst/>
          </a:prstGeom>
        </p:spPr>
      </p:pic>
      <p:pic>
        <p:nvPicPr>
          <p:cNvPr id="39" name="Image 17" descr=" "/>
          <p:cNvPicPr>
            <a:picLocks noChangeAspect="1"/>
          </p:cNvPicPr>
          <p:nvPr/>
        </p:nvPicPr>
        <p:blipFill>
          <a:blip r:embed="rId28">
            <a:extLst>
              <a:ext uri="{96DAC541-7B7A-43D3-8B79-37D633B846F1}">
                <asvg:svgBlip xmlns:asvg="http://schemas.microsoft.com/office/drawing/2016/SVG/main" r:embed="rId32"/>
              </a:ext>
            </a:extLst>
          </a:blip>
          <a:stretch>
            <a:fillRect/>
          </a:stretch>
        </p:blipFill>
        <p:spPr>
          <a:xfrm>
            <a:off x="12155419" y="11537950"/>
            <a:ext cx="10123165" cy="12700"/>
          </a:xfrm>
          <a:prstGeom prst="rect">
            <a:avLst/>
          </a:prstGeom>
        </p:spPr>
      </p:pic>
      <p:pic>
        <p:nvPicPr>
          <p:cNvPr id="40" name="Image 18" descr=" "/>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5302913" y="6286500"/>
            <a:ext cx="12702" cy="812800"/>
          </a:xfrm>
          <a:prstGeom prst="rect">
            <a:avLst/>
          </a:prstGeom>
        </p:spPr>
      </p:pic>
      <p:pic>
        <p:nvPicPr>
          <p:cNvPr id="41" name="Image 19" descr=" "/>
          <p:cNvPicPr>
            <a:picLocks noChangeAspect="1"/>
          </p:cNvPicPr>
          <p:nvPr/>
        </p:nvPicPr>
        <p:blipFill>
          <a:blip r:embed="rId33">
            <a:extLst>
              <a:ext uri="{96DAC541-7B7A-43D3-8B79-37D633B846F1}">
                <asvg:svgBlip xmlns:asvg="http://schemas.microsoft.com/office/drawing/2016/SVG/main" r:embed="rId35"/>
              </a:ext>
            </a:extLst>
          </a:blip>
          <a:stretch>
            <a:fillRect/>
          </a:stretch>
        </p:blipFill>
        <p:spPr>
          <a:xfrm>
            <a:off x="15451481" y="6286500"/>
            <a:ext cx="12702" cy="812800"/>
          </a:xfrm>
          <a:prstGeom prst="rect">
            <a:avLst/>
          </a:prstGeom>
        </p:spPr>
      </p:pic>
      <p:pic>
        <p:nvPicPr>
          <p:cNvPr id="42" name="Image 20" descr=" "/>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894037" y="7353300"/>
            <a:ext cx="12702" cy="5080000"/>
          </a:xfrm>
          <a:prstGeom prst="rect">
            <a:avLst/>
          </a:prstGeom>
        </p:spPr>
      </p:pic>
      <p:pic>
        <p:nvPicPr>
          <p:cNvPr id="43" name="Image 21" descr=" "/>
          <p:cNvPicPr>
            <a:picLocks noChangeAspect="1"/>
          </p:cNvPicPr>
          <p:nvPr/>
        </p:nvPicPr>
        <p:blipFill>
          <a:blip r:embed="rId33">
            <a:extLst>
              <a:ext uri="{96DAC541-7B7A-43D3-8B79-37D633B846F1}">
                <asvg:svgBlip xmlns:asvg="http://schemas.microsoft.com/office/drawing/2016/SVG/main" r:embed="rId38"/>
              </a:ext>
            </a:extLst>
          </a:blip>
          <a:stretch>
            <a:fillRect/>
          </a:stretch>
        </p:blipFill>
        <p:spPr>
          <a:xfrm>
            <a:off x="7894037" y="6286500"/>
            <a:ext cx="12702" cy="812800"/>
          </a:xfrm>
          <a:prstGeom prst="rect">
            <a:avLst/>
          </a:prstGeom>
        </p:spPr>
      </p:pic>
      <p:sp>
        <p:nvSpPr>
          <p:cNvPr id="44" name="Text 20"/>
          <p:cNvSpPr/>
          <p:nvPr/>
        </p:nvSpPr>
        <p:spPr>
          <a:xfrm>
            <a:off x="6511681" y="9766300"/>
            <a:ext cx="249798" cy="364067"/>
          </a:xfrm>
          <a:prstGeom prst="rect">
            <a:avLst/>
          </a:prstGeom>
          <a:noFill/>
          <a:ln/>
        </p:spPr>
        <p:txBody>
          <a:bodyPr wrap="square" lIns="0" tIns="0" rIns="0" bIns="0" rtlCol="0" anchor="t"/>
          <a:lstStyle/>
          <a:p>
            <a:pPr marL="0" indent="0" algn="ctr">
              <a:lnSpc>
                <a:spcPts val="2200"/>
              </a:lnSpc>
              <a:buNone/>
            </a:pPr>
            <a:r>
              <a:rPr lang="en-US" sz="2000" dirty="0">
                <a:solidFill>
                  <a:srgbClr val="FFFFFF">
                    <a:alpha val="100000"/>
                  </a:srgbClr>
                </a:solidFill>
                <a:latin typeface="Plus Jakarta Sans Regular" pitchFamily="34" charset="0"/>
                <a:ea typeface="Plus Jakarta Sans Regular" pitchFamily="34" charset="-122"/>
                <a:cs typeface="Plus Jakarta Sans Regular" pitchFamily="34" charset="-120"/>
              </a:rPr>
              <a:t>3</a:t>
            </a:r>
            <a:endParaRPr lang="en-US" sz="2000" dirty="0"/>
          </a:p>
        </p:txBody>
      </p:sp>
      <p:sp>
        <p:nvSpPr>
          <p:cNvPr id="45" name="Text 21"/>
          <p:cNvSpPr/>
          <p:nvPr/>
        </p:nvSpPr>
        <p:spPr>
          <a:xfrm>
            <a:off x="16004000" y="9766300"/>
            <a:ext cx="6232246" cy="364067"/>
          </a:xfrm>
          <a:prstGeom prst="rect">
            <a:avLst/>
          </a:prstGeom>
          <a:noFill/>
          <a:ln/>
        </p:spPr>
        <p:txBody>
          <a:bodyPr wrap="square" lIns="0" tIns="0" rIns="0" bIns="0" rtlCol="0" anchor="t"/>
          <a:lstStyle/>
          <a:p>
            <a:pPr marL="0" indent="0" algn="l">
              <a:lnSpc>
                <a:spcPts val="2200"/>
              </a:lnSpc>
              <a:buNone/>
            </a:pPr>
            <a:r>
              <a:rPr lang="en-US" sz="2000" dirty="0">
                <a:solidFill>
                  <a:srgbClr val="FFFFFF">
                    <a:alpha val="100000"/>
                  </a:srgbClr>
                </a:solidFill>
                <a:latin typeface="Plus Jakarta Sans Regular" pitchFamily="34" charset="0"/>
                <a:ea typeface="Plus Jakarta Sans Regular" pitchFamily="34" charset="-122"/>
                <a:cs typeface="Plus Jakarta Sans Regular" pitchFamily="34" charset="-120"/>
              </a:rPr>
              <a:t>Design for modular upgrades &amp; future compatibility</a:t>
            </a:r>
            <a:endParaRPr lang="en-US" sz="2000" dirty="0"/>
          </a:p>
        </p:txBody>
      </p:sp>
      <p:sp>
        <p:nvSpPr>
          <p:cNvPr id="46" name="Text 22"/>
          <p:cNvSpPr/>
          <p:nvPr/>
        </p:nvSpPr>
        <p:spPr>
          <a:xfrm>
            <a:off x="9204417" y="9766300"/>
            <a:ext cx="249798" cy="364067"/>
          </a:xfrm>
          <a:prstGeom prst="rect">
            <a:avLst/>
          </a:prstGeom>
          <a:noFill/>
          <a:ln/>
        </p:spPr>
        <p:txBody>
          <a:bodyPr wrap="square" lIns="0" tIns="0" rIns="0" bIns="0" rtlCol="0" anchor="t"/>
          <a:lstStyle/>
          <a:p>
            <a:pPr marL="0" indent="0" algn="ctr">
              <a:lnSpc>
                <a:spcPts val="2200"/>
              </a:lnSpc>
              <a:buNone/>
            </a:pPr>
            <a:r>
              <a:rPr lang="en-US" sz="2000" dirty="0">
                <a:solidFill>
                  <a:srgbClr val="FFFFFF">
                    <a:alpha val="100000"/>
                  </a:srgbClr>
                </a:solidFill>
                <a:latin typeface="Plus Jakarta Sans Regular" pitchFamily="34" charset="0"/>
                <a:ea typeface="Plus Jakarta Sans Regular" pitchFamily="34" charset="-122"/>
                <a:cs typeface="Plus Jakarta Sans Regular" pitchFamily="34" charset="-120"/>
              </a:rPr>
              <a:t>3</a:t>
            </a:r>
            <a:endParaRPr lang="en-US" sz="2000" dirty="0"/>
          </a:p>
        </p:txBody>
      </p:sp>
      <p:sp>
        <p:nvSpPr>
          <p:cNvPr id="47" name="Text 23"/>
          <p:cNvSpPr/>
          <p:nvPr/>
        </p:nvSpPr>
        <p:spPr>
          <a:xfrm>
            <a:off x="6511681" y="10845800"/>
            <a:ext cx="237096" cy="364067"/>
          </a:xfrm>
          <a:prstGeom prst="rect">
            <a:avLst/>
          </a:prstGeom>
          <a:noFill/>
          <a:ln/>
        </p:spPr>
        <p:txBody>
          <a:bodyPr wrap="square" lIns="0" tIns="0" rIns="0" bIns="0" rtlCol="0" anchor="t"/>
          <a:lstStyle/>
          <a:p>
            <a:pPr marL="0" indent="0" algn="ctr">
              <a:lnSpc>
                <a:spcPts val="2200"/>
              </a:lnSpc>
              <a:buNone/>
            </a:pPr>
            <a:r>
              <a:rPr lang="en-US" sz="2000" dirty="0">
                <a:solidFill>
                  <a:srgbClr val="FFFFFF">
                    <a:alpha val="100000"/>
                  </a:srgbClr>
                </a:solidFill>
                <a:latin typeface="Plus Jakarta Sans Regular" pitchFamily="34" charset="0"/>
                <a:ea typeface="Plus Jakarta Sans Regular" pitchFamily="34" charset="-122"/>
                <a:cs typeface="Plus Jakarta Sans Regular" pitchFamily="34" charset="-120"/>
              </a:rPr>
              <a:t>2</a:t>
            </a:r>
            <a:endParaRPr lang="en-US" sz="2000" dirty="0"/>
          </a:p>
        </p:txBody>
      </p:sp>
      <p:sp>
        <p:nvSpPr>
          <p:cNvPr id="48" name="Text 24"/>
          <p:cNvSpPr/>
          <p:nvPr/>
        </p:nvSpPr>
        <p:spPr>
          <a:xfrm>
            <a:off x="16004000" y="10845800"/>
            <a:ext cx="6092528" cy="364067"/>
          </a:xfrm>
          <a:prstGeom prst="rect">
            <a:avLst/>
          </a:prstGeom>
          <a:noFill/>
          <a:ln/>
        </p:spPr>
        <p:txBody>
          <a:bodyPr wrap="square" lIns="0" tIns="0" rIns="0" bIns="0" rtlCol="0" anchor="t"/>
          <a:lstStyle/>
          <a:p>
            <a:pPr marL="0" indent="0" algn="l">
              <a:lnSpc>
                <a:spcPts val="2200"/>
              </a:lnSpc>
              <a:buNone/>
            </a:pPr>
            <a:r>
              <a:rPr lang="en-US" sz="2000" dirty="0">
                <a:solidFill>
                  <a:srgbClr val="FFFFFF">
                    <a:alpha val="100000"/>
                  </a:srgbClr>
                </a:solidFill>
                <a:latin typeface="Plus Jakarta Sans Regular" pitchFamily="34" charset="0"/>
                <a:ea typeface="Plus Jakarta Sans Regular" pitchFamily="34" charset="-122"/>
                <a:cs typeface="Plus Jakarta Sans Regular" pitchFamily="34" charset="-120"/>
              </a:rPr>
              <a:t>Apply agile project management &amp; regular reviews</a:t>
            </a:r>
            <a:endParaRPr lang="en-US" sz="2000" dirty="0"/>
          </a:p>
        </p:txBody>
      </p:sp>
      <p:sp>
        <p:nvSpPr>
          <p:cNvPr id="49" name="Text 25"/>
          <p:cNvSpPr/>
          <p:nvPr/>
        </p:nvSpPr>
        <p:spPr>
          <a:xfrm>
            <a:off x="9204417" y="10845800"/>
            <a:ext cx="249798" cy="364067"/>
          </a:xfrm>
          <a:prstGeom prst="rect">
            <a:avLst/>
          </a:prstGeom>
          <a:noFill/>
          <a:ln/>
        </p:spPr>
        <p:txBody>
          <a:bodyPr wrap="square" lIns="0" tIns="0" rIns="0" bIns="0" rtlCol="0" anchor="t"/>
          <a:lstStyle/>
          <a:p>
            <a:pPr marL="0" indent="0" algn="ctr">
              <a:lnSpc>
                <a:spcPts val="2200"/>
              </a:lnSpc>
              <a:buNone/>
            </a:pPr>
            <a:r>
              <a:rPr lang="en-US" sz="2000" dirty="0">
                <a:solidFill>
                  <a:srgbClr val="FFFFFF">
                    <a:alpha val="100000"/>
                  </a:srgbClr>
                </a:solidFill>
                <a:latin typeface="Plus Jakarta Sans Regular" pitchFamily="34" charset="0"/>
                <a:ea typeface="Plus Jakarta Sans Regular" pitchFamily="34" charset="-122"/>
                <a:cs typeface="Plus Jakarta Sans Regular" pitchFamily="34" charset="-120"/>
              </a:rPr>
              <a:t>4</a:t>
            </a:r>
            <a:endParaRPr lang="en-US" sz="2000" dirty="0"/>
          </a:p>
        </p:txBody>
      </p:sp>
      <p:sp>
        <p:nvSpPr>
          <p:cNvPr id="50" name="Text 26"/>
          <p:cNvSpPr/>
          <p:nvPr/>
        </p:nvSpPr>
        <p:spPr>
          <a:xfrm>
            <a:off x="6511681" y="11938000"/>
            <a:ext cx="237096" cy="364067"/>
          </a:xfrm>
          <a:prstGeom prst="rect">
            <a:avLst/>
          </a:prstGeom>
          <a:noFill/>
          <a:ln/>
        </p:spPr>
        <p:txBody>
          <a:bodyPr wrap="square" lIns="0" tIns="0" rIns="0" bIns="0" rtlCol="0" anchor="t"/>
          <a:lstStyle/>
          <a:p>
            <a:pPr marL="0" indent="0" algn="ctr">
              <a:lnSpc>
                <a:spcPts val="2200"/>
              </a:lnSpc>
              <a:buNone/>
            </a:pPr>
            <a:r>
              <a:rPr lang="en-US" sz="2000" dirty="0">
                <a:solidFill>
                  <a:srgbClr val="FFFFFF">
                    <a:alpha val="100000"/>
                  </a:srgbClr>
                </a:solidFill>
                <a:latin typeface="Plus Jakarta Sans Regular" pitchFamily="34" charset="0"/>
                <a:ea typeface="Plus Jakarta Sans Regular" pitchFamily="34" charset="-122"/>
                <a:cs typeface="Plus Jakarta Sans Regular" pitchFamily="34" charset="-120"/>
              </a:rPr>
              <a:t>2</a:t>
            </a:r>
            <a:endParaRPr lang="en-US" sz="2000" dirty="0"/>
          </a:p>
        </p:txBody>
      </p:sp>
      <p:sp>
        <p:nvSpPr>
          <p:cNvPr id="51" name="Text 27"/>
          <p:cNvSpPr/>
          <p:nvPr/>
        </p:nvSpPr>
        <p:spPr>
          <a:xfrm>
            <a:off x="16004000" y="11938000"/>
            <a:ext cx="6194141" cy="364067"/>
          </a:xfrm>
          <a:prstGeom prst="rect">
            <a:avLst/>
          </a:prstGeom>
          <a:noFill/>
          <a:ln/>
        </p:spPr>
        <p:txBody>
          <a:bodyPr wrap="square" lIns="0" tIns="0" rIns="0" bIns="0" rtlCol="0" anchor="t"/>
          <a:lstStyle/>
          <a:p>
            <a:pPr marL="0" indent="0" algn="l">
              <a:lnSpc>
                <a:spcPts val="2200"/>
              </a:lnSpc>
              <a:buNone/>
            </a:pPr>
            <a:r>
              <a:rPr lang="en-US" sz="2000" dirty="0">
                <a:solidFill>
                  <a:srgbClr val="FFFFFF">
                    <a:alpha val="100000"/>
                  </a:srgbClr>
                </a:solidFill>
                <a:latin typeface="Plus Jakarta Sans Regular" pitchFamily="34" charset="0"/>
                <a:ea typeface="Plus Jakarta Sans Regular" pitchFamily="34" charset="-122"/>
                <a:cs typeface="Plus Jakarta Sans Regular" pitchFamily="34" charset="-120"/>
              </a:rPr>
              <a:t>Implement public education &amp; co-design initiatives</a:t>
            </a:r>
            <a:endParaRPr lang="en-US" sz="2000" dirty="0"/>
          </a:p>
        </p:txBody>
      </p:sp>
      <p:sp>
        <p:nvSpPr>
          <p:cNvPr id="52" name="Text 28"/>
          <p:cNvSpPr/>
          <p:nvPr/>
        </p:nvSpPr>
        <p:spPr>
          <a:xfrm>
            <a:off x="9204417" y="11938000"/>
            <a:ext cx="249798" cy="364067"/>
          </a:xfrm>
          <a:prstGeom prst="rect">
            <a:avLst/>
          </a:prstGeom>
          <a:noFill/>
          <a:ln/>
        </p:spPr>
        <p:txBody>
          <a:bodyPr wrap="square" lIns="0" tIns="0" rIns="0" bIns="0" rtlCol="0" anchor="t"/>
          <a:lstStyle/>
          <a:p>
            <a:pPr marL="0" indent="0" algn="ctr">
              <a:lnSpc>
                <a:spcPts val="2200"/>
              </a:lnSpc>
              <a:buNone/>
            </a:pPr>
            <a:r>
              <a:rPr lang="en-US" sz="2000" dirty="0">
                <a:solidFill>
                  <a:srgbClr val="FFFFFF">
                    <a:alpha val="100000"/>
                  </a:srgbClr>
                </a:solidFill>
                <a:latin typeface="Plus Jakarta Sans Regular" pitchFamily="34" charset="0"/>
                <a:ea typeface="Plus Jakarta Sans Regular" pitchFamily="34" charset="-122"/>
                <a:cs typeface="Plus Jakarta Sans Regular" pitchFamily="34" charset="-120"/>
              </a:rPr>
              <a:t>3</a:t>
            </a:r>
            <a:endParaRPr lang="en-US" sz="2000" dirty="0"/>
          </a:p>
        </p:txBody>
      </p:sp>
      <p:sp>
        <p:nvSpPr>
          <p:cNvPr id="53" name="Text 29"/>
          <p:cNvSpPr/>
          <p:nvPr/>
        </p:nvSpPr>
        <p:spPr>
          <a:xfrm>
            <a:off x="6511681" y="8699500"/>
            <a:ext cx="249798" cy="364067"/>
          </a:xfrm>
          <a:prstGeom prst="rect">
            <a:avLst/>
          </a:prstGeom>
          <a:noFill/>
          <a:ln/>
        </p:spPr>
        <p:txBody>
          <a:bodyPr wrap="square" lIns="0" tIns="0" rIns="0" bIns="0" rtlCol="0" anchor="t"/>
          <a:lstStyle/>
          <a:p>
            <a:pPr marL="0" indent="0" algn="ctr">
              <a:lnSpc>
                <a:spcPts val="2200"/>
              </a:lnSpc>
              <a:buNone/>
            </a:pPr>
            <a:r>
              <a:rPr lang="en-US" sz="2000" dirty="0">
                <a:solidFill>
                  <a:srgbClr val="FFFFFF">
                    <a:alpha val="100000"/>
                  </a:srgbClr>
                </a:solidFill>
                <a:latin typeface="Plus Jakarta Sans Regular" pitchFamily="34" charset="0"/>
                <a:ea typeface="Plus Jakarta Sans Regular" pitchFamily="34" charset="-122"/>
                <a:cs typeface="Plus Jakarta Sans Regular" pitchFamily="34" charset="-120"/>
              </a:rPr>
              <a:t>3</a:t>
            </a:r>
            <a:endParaRPr lang="en-US" sz="2000" dirty="0"/>
          </a:p>
        </p:txBody>
      </p:sp>
      <p:sp>
        <p:nvSpPr>
          <p:cNvPr id="54" name="Text 30"/>
          <p:cNvSpPr/>
          <p:nvPr/>
        </p:nvSpPr>
        <p:spPr>
          <a:xfrm>
            <a:off x="16004000" y="8699500"/>
            <a:ext cx="5711481" cy="364067"/>
          </a:xfrm>
          <a:prstGeom prst="rect">
            <a:avLst/>
          </a:prstGeom>
          <a:noFill/>
          <a:ln/>
        </p:spPr>
        <p:txBody>
          <a:bodyPr wrap="square" lIns="0" tIns="0" rIns="0" bIns="0" rtlCol="0" anchor="t"/>
          <a:lstStyle/>
          <a:p>
            <a:pPr marL="0" indent="0" algn="l">
              <a:lnSpc>
                <a:spcPts val="2200"/>
              </a:lnSpc>
              <a:buNone/>
            </a:pPr>
            <a:r>
              <a:rPr lang="en-US" sz="2000" dirty="0">
                <a:solidFill>
                  <a:srgbClr val="FFFFFF">
                    <a:alpha val="100000"/>
                  </a:srgbClr>
                </a:solidFill>
                <a:latin typeface="Plus Jakarta Sans Regular" pitchFamily="34" charset="0"/>
                <a:ea typeface="Plus Jakarta Sans Regular" pitchFamily="34" charset="-122"/>
                <a:cs typeface="Plus Jakarta Sans Regular" pitchFamily="34" charset="-120"/>
              </a:rPr>
              <a:t>Use open standards and multi-vendor sourcing</a:t>
            </a:r>
            <a:endParaRPr lang="en-US" sz="2000" dirty="0"/>
          </a:p>
        </p:txBody>
      </p:sp>
      <p:sp>
        <p:nvSpPr>
          <p:cNvPr id="55" name="Text 31"/>
          <p:cNvSpPr/>
          <p:nvPr/>
        </p:nvSpPr>
        <p:spPr>
          <a:xfrm>
            <a:off x="9204417" y="8699500"/>
            <a:ext cx="249798" cy="364067"/>
          </a:xfrm>
          <a:prstGeom prst="rect">
            <a:avLst/>
          </a:prstGeom>
          <a:noFill/>
          <a:ln/>
        </p:spPr>
        <p:txBody>
          <a:bodyPr wrap="square" lIns="0" tIns="0" rIns="0" bIns="0" rtlCol="0" anchor="t"/>
          <a:lstStyle/>
          <a:p>
            <a:pPr marL="0" indent="0" algn="ctr">
              <a:lnSpc>
                <a:spcPts val="2200"/>
              </a:lnSpc>
              <a:buNone/>
            </a:pPr>
            <a:r>
              <a:rPr lang="en-US" sz="2000" dirty="0">
                <a:solidFill>
                  <a:srgbClr val="FFFFFF">
                    <a:alpha val="100000"/>
                  </a:srgbClr>
                </a:solidFill>
                <a:latin typeface="Plus Jakarta Sans Regular" pitchFamily="34" charset="0"/>
                <a:ea typeface="Plus Jakarta Sans Regular" pitchFamily="34" charset="-122"/>
                <a:cs typeface="Plus Jakarta Sans Regular" pitchFamily="34" charset="-120"/>
              </a:rPr>
              <a:t>4</a:t>
            </a:r>
            <a:endParaRPr lang="en-US" sz="2000" dirty="0"/>
          </a:p>
        </p:txBody>
      </p:sp>
      <p:sp>
        <p:nvSpPr>
          <p:cNvPr id="56" name="Text 32"/>
          <p:cNvSpPr/>
          <p:nvPr/>
        </p:nvSpPr>
        <p:spPr>
          <a:xfrm>
            <a:off x="6511681" y="7632700"/>
            <a:ext cx="249798" cy="364067"/>
          </a:xfrm>
          <a:prstGeom prst="rect">
            <a:avLst/>
          </a:prstGeom>
          <a:noFill/>
          <a:ln/>
        </p:spPr>
        <p:txBody>
          <a:bodyPr wrap="square" lIns="0" tIns="0" rIns="0" bIns="0" rtlCol="0" anchor="t"/>
          <a:lstStyle/>
          <a:p>
            <a:pPr marL="0" indent="0" algn="ctr">
              <a:lnSpc>
                <a:spcPts val="2200"/>
              </a:lnSpc>
              <a:buNone/>
            </a:pPr>
            <a:r>
              <a:rPr lang="en-US" sz="2000" dirty="0">
                <a:solidFill>
                  <a:srgbClr val="FFFFFF">
                    <a:alpha val="100000"/>
                  </a:srgbClr>
                </a:solidFill>
                <a:latin typeface="Plus Jakarta Sans Regular" pitchFamily="34" charset="0"/>
                <a:ea typeface="Plus Jakarta Sans Regular" pitchFamily="34" charset="-122"/>
                <a:cs typeface="Plus Jakarta Sans Regular" pitchFamily="34" charset="-120"/>
              </a:rPr>
              <a:t>4</a:t>
            </a:r>
            <a:endParaRPr lang="en-US" sz="2000" dirty="0"/>
          </a:p>
        </p:txBody>
      </p:sp>
      <p:sp>
        <p:nvSpPr>
          <p:cNvPr id="57" name="Text 33"/>
          <p:cNvSpPr/>
          <p:nvPr/>
        </p:nvSpPr>
        <p:spPr>
          <a:xfrm>
            <a:off x="16004000" y="7632700"/>
            <a:ext cx="6359261" cy="364067"/>
          </a:xfrm>
          <a:prstGeom prst="rect">
            <a:avLst/>
          </a:prstGeom>
          <a:noFill/>
          <a:ln/>
        </p:spPr>
        <p:txBody>
          <a:bodyPr wrap="square" lIns="0" tIns="0" rIns="0" bIns="0" rtlCol="0" anchor="t"/>
          <a:lstStyle/>
          <a:p>
            <a:pPr marL="0" indent="0" algn="l">
              <a:lnSpc>
                <a:spcPts val="2200"/>
              </a:lnSpc>
              <a:buNone/>
            </a:pPr>
            <a:r>
              <a:rPr lang="en-US" sz="2000" dirty="0">
                <a:solidFill>
                  <a:srgbClr val="FFFFFF">
                    <a:alpha val="100000"/>
                  </a:srgbClr>
                </a:solidFill>
                <a:latin typeface="Plus Jakarta Sans Regular" pitchFamily="34" charset="0"/>
                <a:ea typeface="Plus Jakarta Sans Regular" pitchFamily="34" charset="-122"/>
                <a:cs typeface="Plus Jakarta Sans Regular" pitchFamily="34" charset="-120"/>
              </a:rPr>
              <a:t>Adopt robust encryption &amp; data governance policies</a:t>
            </a:r>
            <a:endParaRPr lang="en-US" sz="2000" dirty="0"/>
          </a:p>
        </p:txBody>
      </p:sp>
      <p:sp>
        <p:nvSpPr>
          <p:cNvPr id="58" name="Text 34"/>
          <p:cNvSpPr/>
          <p:nvPr/>
        </p:nvSpPr>
        <p:spPr>
          <a:xfrm>
            <a:off x="9204417" y="7632700"/>
            <a:ext cx="249798" cy="364067"/>
          </a:xfrm>
          <a:prstGeom prst="rect">
            <a:avLst/>
          </a:prstGeom>
          <a:noFill/>
          <a:ln/>
        </p:spPr>
        <p:txBody>
          <a:bodyPr wrap="square" lIns="0" tIns="0" rIns="0" bIns="0" rtlCol="0" anchor="t"/>
          <a:lstStyle/>
          <a:p>
            <a:pPr marL="0" indent="0" algn="ctr">
              <a:lnSpc>
                <a:spcPts val="2200"/>
              </a:lnSpc>
              <a:buNone/>
            </a:pPr>
            <a:r>
              <a:rPr lang="en-US" sz="2000" dirty="0">
                <a:solidFill>
                  <a:srgbClr val="FFFFFF">
                    <a:alpha val="100000"/>
                  </a:srgbClr>
                </a:solidFill>
                <a:latin typeface="Plus Jakarta Sans Regular" pitchFamily="34" charset="0"/>
                <a:ea typeface="Plus Jakarta Sans Regular" pitchFamily="34" charset="-122"/>
                <a:cs typeface="Plus Jakarta Sans Regular" pitchFamily="34" charset="-120"/>
              </a:rPr>
              <a:t>5</a:t>
            </a:r>
            <a:endParaRPr lang="en-US" sz="20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FFFFF"/>
        </a:solidFill>
        <a:effectLst/>
      </p:bgPr>
    </p:bg>
    <p:spTree>
      <p:nvGrpSpPr>
        <p:cNvPr id="1" name=""/>
        <p:cNvGrpSpPr/>
        <p:nvPr/>
      </p:nvGrpSpPr>
      <p:grpSpPr>
        <a:xfrm>
          <a:off x="0" y="0"/>
          <a:ext cx="0" cy="0"/>
          <a:chOff x="0" y="0"/>
          <a:chExt cx="0" cy="0"/>
        </a:xfrm>
      </p:grpSpPr>
      <p:pic>
        <p:nvPicPr>
          <p:cNvPr id="25" name="Graphic 24">
            <a:extLst>
              <a:ext uri="{FF2B5EF4-FFF2-40B4-BE49-F238E27FC236}">
                <a16:creationId xmlns:a16="http://schemas.microsoft.com/office/drawing/2014/main" id="{066BE0D7-F2AF-D242-C848-B6BA07EEAE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 y="-1786"/>
            <a:ext cx="24387175" cy="13717786"/>
          </a:xfrm>
          <a:prstGeom prst="rect">
            <a:avLst/>
          </a:prstGeom>
        </p:spPr>
      </p:pic>
      <p:pic>
        <p:nvPicPr>
          <p:cNvPr id="3"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766258" y="1117743"/>
            <a:ext cx="273971" cy="273937"/>
          </a:xfrm>
          <a:prstGeom prst="rect">
            <a:avLst/>
          </a:prstGeom>
        </p:spPr>
      </p:pic>
      <p:pic>
        <p:nvPicPr>
          <p:cNvPr id="4"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072479" y="1117743"/>
            <a:ext cx="273971" cy="273937"/>
          </a:xfrm>
          <a:prstGeom prst="rect">
            <a:avLst/>
          </a:prstGeom>
        </p:spPr>
      </p:pic>
      <p:pic>
        <p:nvPicPr>
          <p:cNvPr id="5" name="Image 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460161" y="1117743"/>
            <a:ext cx="273841" cy="273807"/>
          </a:xfrm>
          <a:prstGeom prst="rect">
            <a:avLst/>
          </a:prstGeom>
        </p:spPr>
      </p:pic>
      <p:sp>
        <p:nvSpPr>
          <p:cNvPr id="6" name="Text 0"/>
          <p:cNvSpPr/>
          <p:nvPr/>
        </p:nvSpPr>
        <p:spPr>
          <a:xfrm>
            <a:off x="21477808" y="1083171"/>
            <a:ext cx="1431046"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Bold" pitchFamily="34" charset="0"/>
                <a:ea typeface="Plus Jakarta Sans Bold" pitchFamily="34" charset="-122"/>
                <a:cs typeface="Plus Jakarta Sans Bold" pitchFamily="34" charset="-120"/>
              </a:rPr>
              <a:t>Metriplace</a:t>
            </a:r>
            <a:endParaRPr lang="en-US" sz="2000" dirty="0"/>
          </a:p>
        </p:txBody>
      </p:sp>
      <p:sp>
        <p:nvSpPr>
          <p:cNvPr id="7" name="Text 1"/>
          <p:cNvSpPr/>
          <p:nvPr/>
        </p:nvSpPr>
        <p:spPr>
          <a:xfrm>
            <a:off x="1524191" y="1066800"/>
            <a:ext cx="999192" cy="338667"/>
          </a:xfrm>
          <a:prstGeom prst="rect">
            <a:avLst/>
          </a:prstGeom>
          <a:noFill/>
          <a:ln/>
        </p:spPr>
        <p:txBody>
          <a:bodyPr wrap="square" lIns="0" tIns="0" rIns="0" bIns="0" rtlCol="0" anchor="t"/>
          <a:lstStyle/>
          <a:p>
            <a:pPr marL="0" indent="0" algn="l">
              <a:lnSpc>
                <a:spcPts val="20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Page 21</a:t>
            </a:r>
            <a:endParaRPr lang="en-US" sz="2000" dirty="0"/>
          </a:p>
        </p:txBody>
      </p:sp>
      <p:sp>
        <p:nvSpPr>
          <p:cNvPr id="8" name="Text 2"/>
          <p:cNvSpPr/>
          <p:nvPr/>
        </p:nvSpPr>
        <p:spPr>
          <a:xfrm>
            <a:off x="1524191" y="2260600"/>
            <a:ext cx="6202609" cy="1159933"/>
          </a:xfrm>
          <a:prstGeom prst="rect">
            <a:avLst/>
          </a:prstGeom>
          <a:noFill/>
          <a:ln/>
        </p:spPr>
        <p:txBody>
          <a:bodyPr wrap="square" lIns="0" tIns="0" rIns="0" bIns="0" rtlCol="0" anchor="t"/>
          <a:lstStyle/>
          <a:p>
            <a:pPr marL="0" indent="0" algn="l">
              <a:lnSpc>
                <a:spcPts val="7040"/>
              </a:lnSpc>
              <a:buNone/>
            </a:pPr>
            <a:r>
              <a:rPr lang="en-US" sz="6400" dirty="0">
                <a:solidFill>
                  <a:srgbClr val="000000">
                    <a:alpha val="100000"/>
                  </a:srgbClr>
                </a:solidFill>
                <a:latin typeface="Inter Bold" pitchFamily="34" charset="0"/>
                <a:ea typeface="Inter Bold" pitchFamily="34" charset="-122"/>
                <a:cs typeface="Inter Bold" pitchFamily="34" charset="-120"/>
              </a:rPr>
              <a:t>Future Outlook</a:t>
            </a:r>
            <a:endParaRPr lang="en-US" sz="6400" dirty="0"/>
          </a:p>
        </p:txBody>
      </p:sp>
      <p:sp>
        <p:nvSpPr>
          <p:cNvPr id="9" name="Text 3"/>
          <p:cNvSpPr/>
          <p:nvPr/>
        </p:nvSpPr>
        <p:spPr>
          <a:xfrm>
            <a:off x="1524191" y="3530600"/>
            <a:ext cx="8992724" cy="2387600"/>
          </a:xfrm>
          <a:prstGeom prst="rect">
            <a:avLst/>
          </a:prstGeom>
          <a:noFill/>
          <a:ln/>
        </p:spPr>
        <p:txBody>
          <a:bodyPr wrap="square" lIns="0" tIns="0" rIns="0" bIns="0" rtlCol="0" anchor="t"/>
          <a:lstStyle/>
          <a:p>
            <a:pPr marL="0" indent="0" algn="l">
              <a:lnSpc>
                <a:spcPts val="3600"/>
              </a:lnSpc>
              <a:buNone/>
            </a:pPr>
            <a:r>
              <a:rPr lang="en-US" sz="2400" kern="0" spc="-24" dirty="0">
                <a:solidFill>
                  <a:srgbClr val="000000">
                    <a:alpha val="100000"/>
                  </a:srgbClr>
                </a:solidFill>
                <a:latin typeface="Inter Regular" pitchFamily="34" charset="0"/>
                <a:ea typeface="Inter Regular" pitchFamily="34" charset="-122"/>
                <a:cs typeface="Inter Regular" pitchFamily="34" charset="-120"/>
              </a:rPr>
              <a:t>The evolution of smart cities is entering its next phase—where resilience, intelligence, and real-time simulation define urban ecosystems. With the rise of digital twins and AI co-pilots, cities are transforming into self-optimizing, citizen-centric environments.</a:t>
            </a:r>
            <a:endParaRPr lang="en-US" sz="2400" dirty="0"/>
          </a:p>
        </p:txBody>
      </p:sp>
      <p:sp>
        <p:nvSpPr>
          <p:cNvPr id="10" name="Text 4"/>
          <p:cNvSpPr/>
          <p:nvPr/>
        </p:nvSpPr>
        <p:spPr>
          <a:xfrm>
            <a:off x="1524191" y="6451600"/>
            <a:ext cx="4496362" cy="558800"/>
          </a:xfrm>
          <a:prstGeom prst="rect">
            <a:avLst/>
          </a:prstGeom>
          <a:noFill/>
          <a:ln/>
        </p:spPr>
        <p:txBody>
          <a:bodyPr wrap="square" lIns="0" tIns="0" rIns="0" bIns="0" rtlCol="0" anchor="t"/>
          <a:lstStyle/>
          <a:p>
            <a:pPr marL="0" indent="0" algn="l">
              <a:lnSpc>
                <a:spcPts val="3600"/>
              </a:lnSpc>
              <a:buNone/>
            </a:pPr>
            <a:r>
              <a:rPr lang="en-US" sz="2400" kern="0" spc="-24" dirty="0">
                <a:solidFill>
                  <a:srgbClr val="000000">
                    <a:alpha val="100000"/>
                  </a:srgbClr>
                </a:solidFill>
                <a:latin typeface="Inter Regular" pitchFamily="34" charset="0"/>
                <a:ea typeface="Inter Regular" pitchFamily="34" charset="-122"/>
                <a:cs typeface="Inter Regular" pitchFamily="34" charset="-120"/>
              </a:rPr>
              <a:t>Projections show that by 2030,</a:t>
            </a:r>
            <a:endParaRPr lang="en-US" sz="2400" dirty="0"/>
          </a:p>
        </p:txBody>
      </p:sp>
      <p:sp>
        <p:nvSpPr>
          <p:cNvPr id="11" name="Text 5"/>
          <p:cNvSpPr/>
          <p:nvPr/>
        </p:nvSpPr>
        <p:spPr>
          <a:xfrm>
            <a:off x="3645356" y="7137400"/>
            <a:ext cx="5499787" cy="1930400"/>
          </a:xfrm>
          <a:prstGeom prst="rect">
            <a:avLst/>
          </a:prstGeom>
          <a:noFill/>
          <a:ln/>
        </p:spPr>
        <p:txBody>
          <a:bodyPr wrap="square" lIns="0" tIns="0" rIns="0" bIns="0" rtlCol="0" anchor="t"/>
          <a:lstStyle/>
          <a:p>
            <a:pPr marL="0" indent="0" algn="l">
              <a:lnSpc>
                <a:spcPts val="3600"/>
              </a:lnSpc>
              <a:buNone/>
            </a:pPr>
            <a:r>
              <a:rPr lang="en-US" sz="2400" kern="0" spc="-24" dirty="0">
                <a:solidFill>
                  <a:srgbClr val="000000">
                    <a:alpha val="100000"/>
                  </a:srgbClr>
                </a:solidFill>
                <a:latin typeface="Inter Regular" pitchFamily="34" charset="0"/>
                <a:ea typeface="Inter Regular" pitchFamily="34" charset="-122"/>
                <a:cs typeface="Inter Regular" pitchFamily="34" charset="-120"/>
              </a:rPr>
              <a:t>of global cities will integrate AI-based decision systems, while digital twin adoption will double, becoming standard in large metro areas.</a:t>
            </a:r>
            <a:endParaRPr lang="en-US" sz="2400" dirty="0"/>
          </a:p>
        </p:txBody>
      </p:sp>
      <p:sp>
        <p:nvSpPr>
          <p:cNvPr id="12" name="Text 6"/>
          <p:cNvSpPr/>
          <p:nvPr/>
        </p:nvSpPr>
        <p:spPr>
          <a:xfrm>
            <a:off x="1562295" y="7137400"/>
            <a:ext cx="1879835" cy="1117600"/>
          </a:xfrm>
          <a:prstGeom prst="rect">
            <a:avLst/>
          </a:prstGeom>
          <a:noFill/>
          <a:ln/>
        </p:spPr>
        <p:txBody>
          <a:bodyPr wrap="square" lIns="0" tIns="0" rIns="0" bIns="0" rtlCol="0" anchor="t"/>
          <a:lstStyle/>
          <a:p>
            <a:pPr marL="0" indent="0" algn="l">
              <a:lnSpc>
                <a:spcPts val="7200"/>
              </a:lnSpc>
              <a:buNone/>
            </a:pPr>
            <a:r>
              <a:rPr lang="en-US" sz="4800" kern="0" spc="-48" dirty="0">
                <a:solidFill>
                  <a:srgbClr val="000000">
                    <a:alpha val="100000"/>
                  </a:srgbClr>
                </a:solidFill>
                <a:latin typeface="Inter Bold" pitchFamily="34" charset="0"/>
                <a:ea typeface="Inter Bold" pitchFamily="34" charset="-122"/>
                <a:cs typeface="Inter Bold" pitchFamily="34" charset="-120"/>
              </a:rPr>
              <a:t>+70%</a:t>
            </a:r>
            <a:endParaRPr lang="en-US" sz="4800" dirty="0"/>
          </a:p>
        </p:txBody>
      </p:sp>
      <p:pic>
        <p:nvPicPr>
          <p:cNvPr id="13" name="Image 4"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3463683" y="3759200"/>
            <a:ext cx="9361070" cy="2311400"/>
          </a:xfrm>
          <a:prstGeom prst="rect">
            <a:avLst/>
          </a:prstGeom>
        </p:spPr>
      </p:pic>
      <p:sp>
        <p:nvSpPr>
          <p:cNvPr id="14" name="Shape 7"/>
          <p:cNvSpPr/>
          <p:nvPr/>
        </p:nvSpPr>
        <p:spPr>
          <a:xfrm>
            <a:off x="21605400" y="4597400"/>
            <a:ext cx="406451" cy="383822"/>
          </a:xfrm>
          <a:prstGeom prst="rect">
            <a:avLst/>
          </a:prstGeom>
          <a:noFill/>
          <a:ln/>
        </p:spPr>
        <p:txBody>
          <a:bodyPr/>
          <a:lstStyle/>
          <a:p>
            <a:endParaRPr lang="en-ID"/>
          </a:p>
        </p:txBody>
      </p:sp>
      <p:pic>
        <p:nvPicPr>
          <p:cNvPr id="15" name="Image 5"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1586348" y="4578350"/>
            <a:ext cx="444556" cy="421922"/>
          </a:xfrm>
          <a:prstGeom prst="rect">
            <a:avLst/>
          </a:prstGeom>
        </p:spPr>
      </p:pic>
      <p:pic>
        <p:nvPicPr>
          <p:cNvPr id="16" name="Image 6" descr=" "/>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3463683" y="6502400"/>
            <a:ext cx="9361070" cy="2235200"/>
          </a:xfrm>
          <a:prstGeom prst="rect">
            <a:avLst/>
          </a:prstGeom>
        </p:spPr>
      </p:pic>
      <p:sp>
        <p:nvSpPr>
          <p:cNvPr id="17" name="Shape 8"/>
          <p:cNvSpPr/>
          <p:nvPr/>
        </p:nvSpPr>
        <p:spPr>
          <a:xfrm>
            <a:off x="21605400" y="7429500"/>
            <a:ext cx="406451" cy="406400"/>
          </a:xfrm>
          <a:prstGeom prst="rect">
            <a:avLst/>
          </a:prstGeom>
          <a:noFill/>
          <a:ln/>
        </p:spPr>
        <p:txBody>
          <a:bodyPr/>
          <a:lstStyle/>
          <a:p>
            <a:endParaRPr lang="en-ID"/>
          </a:p>
        </p:txBody>
      </p:sp>
      <p:pic>
        <p:nvPicPr>
          <p:cNvPr id="18" name="Image 7"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1586348" y="7410450"/>
            <a:ext cx="444556" cy="444500"/>
          </a:xfrm>
          <a:prstGeom prst="rect">
            <a:avLst/>
          </a:prstGeom>
        </p:spPr>
      </p:pic>
      <p:pic>
        <p:nvPicPr>
          <p:cNvPr id="19" name="Image 8" descr=" "/>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3463683" y="9169400"/>
            <a:ext cx="9361070" cy="2032000"/>
          </a:xfrm>
          <a:prstGeom prst="rect">
            <a:avLst/>
          </a:prstGeom>
        </p:spPr>
      </p:pic>
      <p:sp>
        <p:nvSpPr>
          <p:cNvPr id="20" name="Shape 9"/>
          <p:cNvSpPr/>
          <p:nvPr/>
        </p:nvSpPr>
        <p:spPr>
          <a:xfrm>
            <a:off x="21630804" y="9982200"/>
            <a:ext cx="361290" cy="406400"/>
          </a:xfrm>
          <a:prstGeom prst="rect">
            <a:avLst/>
          </a:prstGeom>
          <a:noFill/>
          <a:ln/>
        </p:spPr>
        <p:txBody>
          <a:bodyPr/>
          <a:lstStyle/>
          <a:p>
            <a:endParaRPr lang="en-ID"/>
          </a:p>
        </p:txBody>
      </p:sp>
      <p:pic>
        <p:nvPicPr>
          <p:cNvPr id="21" name="Image 9" descr=" "/>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1611751" y="9963144"/>
            <a:ext cx="399393" cy="444506"/>
          </a:xfrm>
          <a:prstGeom prst="rect">
            <a:avLst/>
          </a:prstGeom>
        </p:spPr>
      </p:pic>
      <p:sp>
        <p:nvSpPr>
          <p:cNvPr id="22" name="Text 10"/>
          <p:cNvSpPr/>
          <p:nvPr/>
        </p:nvSpPr>
        <p:spPr>
          <a:xfrm>
            <a:off x="14200375" y="4229100"/>
            <a:ext cx="6541318" cy="1473200"/>
          </a:xfrm>
          <a:prstGeom prst="rect">
            <a:avLst/>
          </a:prstGeom>
          <a:noFill/>
          <a:ln/>
        </p:spPr>
        <p:txBody>
          <a:bodyPr wrap="square" lIns="0" tIns="0" rIns="0" bIns="0" rtlCol="0" anchor="t"/>
          <a:lstStyle/>
          <a:p>
            <a:pPr marL="0" indent="0" algn="l">
              <a:lnSpc>
                <a:spcPts val="3600"/>
              </a:lnSpc>
              <a:buNone/>
            </a:pPr>
            <a:r>
              <a:rPr lang="en-US" sz="2400" kern="0" spc="-24" dirty="0">
                <a:solidFill>
                  <a:srgbClr val="000000">
                    <a:alpha val="100000"/>
                  </a:srgbClr>
                </a:solidFill>
                <a:latin typeface="Inter Bold" pitchFamily="34" charset="0"/>
                <a:ea typeface="Inter Bold" pitchFamily="34" charset="-122"/>
                <a:cs typeface="Inter Bold" pitchFamily="34" charset="-120"/>
              </a:rPr>
              <a:t>Resilient Cities</a:t>
            </a:r>
            <a:endParaRPr lang="en-US" sz="2400" dirty="0"/>
          </a:p>
          <a:p>
            <a:pPr marL="0" indent="0" algn="l">
              <a:lnSpc>
                <a:spcPts val="3600"/>
              </a:lnSpc>
              <a:buNone/>
            </a:pPr>
            <a:r>
              <a:rPr lang="en-US" sz="2400" kern="0" spc="-24" dirty="0">
                <a:solidFill>
                  <a:srgbClr val="000000">
                    <a:alpha val="100000"/>
                  </a:srgbClr>
                </a:solidFill>
                <a:latin typeface="Inter Regular" pitchFamily="34" charset="0"/>
                <a:ea typeface="Inter Regular" pitchFamily="34" charset="-122"/>
                <a:cs typeface="Inter Regular" pitchFamily="34" charset="-120"/>
              </a:rPr>
              <a:t>Built to adapt to climate, economic, and social shocks using real-time data.</a:t>
            </a:r>
            <a:endParaRPr lang="en-US" sz="2400" dirty="0"/>
          </a:p>
        </p:txBody>
      </p:sp>
      <p:sp>
        <p:nvSpPr>
          <p:cNvPr id="23" name="Text 11"/>
          <p:cNvSpPr/>
          <p:nvPr/>
        </p:nvSpPr>
        <p:spPr>
          <a:xfrm>
            <a:off x="14035254" y="9499600"/>
            <a:ext cx="5550594" cy="1473200"/>
          </a:xfrm>
          <a:prstGeom prst="rect">
            <a:avLst/>
          </a:prstGeom>
          <a:noFill/>
          <a:ln/>
        </p:spPr>
        <p:txBody>
          <a:bodyPr wrap="square" lIns="0" tIns="0" rIns="0" bIns="0" rtlCol="0" anchor="t"/>
          <a:lstStyle/>
          <a:p>
            <a:pPr marL="0" indent="0" algn="l">
              <a:lnSpc>
                <a:spcPts val="3600"/>
              </a:lnSpc>
              <a:buNone/>
            </a:pPr>
            <a:r>
              <a:rPr lang="en-US" sz="2400" kern="0" spc="-24" dirty="0">
                <a:solidFill>
                  <a:srgbClr val="000000">
                    <a:alpha val="100000"/>
                  </a:srgbClr>
                </a:solidFill>
                <a:latin typeface="Inter Bold" pitchFamily="34" charset="0"/>
                <a:ea typeface="Inter Bold" pitchFamily="34" charset="-122"/>
                <a:cs typeface="Inter Bold" pitchFamily="34" charset="-120"/>
              </a:rPr>
              <a:t>Urban AI Co-Pilots</a:t>
            </a:r>
            <a:endParaRPr lang="en-US" sz="2400" dirty="0"/>
          </a:p>
          <a:p>
            <a:pPr marL="0" indent="0" algn="l">
              <a:lnSpc>
                <a:spcPts val="3600"/>
              </a:lnSpc>
              <a:buNone/>
            </a:pPr>
            <a:r>
              <a:rPr lang="en-US" sz="2400" kern="0" spc="-24" dirty="0">
                <a:solidFill>
                  <a:srgbClr val="000000">
                    <a:alpha val="100000"/>
                  </a:srgbClr>
                </a:solidFill>
                <a:latin typeface="Inter Regular" pitchFamily="34" charset="0"/>
                <a:ea typeface="Inter Regular" pitchFamily="34" charset="-122"/>
                <a:cs typeface="Inter Regular" pitchFamily="34" charset="-120"/>
              </a:rPr>
              <a:t>Assistants that help city leaders make fast, accurate decisions.</a:t>
            </a:r>
            <a:endParaRPr lang="en-US" sz="2400" dirty="0"/>
          </a:p>
        </p:txBody>
      </p:sp>
      <p:sp>
        <p:nvSpPr>
          <p:cNvPr id="24" name="Text 12"/>
          <p:cNvSpPr/>
          <p:nvPr/>
        </p:nvSpPr>
        <p:spPr>
          <a:xfrm>
            <a:off x="14213076" y="6934200"/>
            <a:ext cx="6007851" cy="1473200"/>
          </a:xfrm>
          <a:prstGeom prst="rect">
            <a:avLst/>
          </a:prstGeom>
          <a:noFill/>
          <a:ln/>
        </p:spPr>
        <p:txBody>
          <a:bodyPr wrap="square" lIns="0" tIns="0" rIns="0" bIns="0" rtlCol="0" anchor="t"/>
          <a:lstStyle/>
          <a:p>
            <a:pPr marL="0" indent="0" algn="l">
              <a:lnSpc>
                <a:spcPts val="3600"/>
              </a:lnSpc>
              <a:buNone/>
            </a:pPr>
            <a:r>
              <a:rPr lang="en-US" sz="2400" kern="0" spc="-24" dirty="0">
                <a:solidFill>
                  <a:srgbClr val="000000">
                    <a:alpha val="100000"/>
                  </a:srgbClr>
                </a:solidFill>
                <a:latin typeface="Inter Bold" pitchFamily="34" charset="0"/>
                <a:ea typeface="Inter Bold" pitchFamily="34" charset="-122"/>
                <a:cs typeface="Inter Bold" pitchFamily="34" charset="-120"/>
              </a:rPr>
              <a:t>Digital Twins</a:t>
            </a:r>
            <a:endParaRPr lang="en-US" sz="2400" dirty="0"/>
          </a:p>
          <a:p>
            <a:pPr marL="0" indent="0" algn="l">
              <a:lnSpc>
                <a:spcPts val="3600"/>
              </a:lnSpc>
              <a:buNone/>
            </a:pPr>
            <a:r>
              <a:rPr lang="en-US" sz="2400" kern="0" spc="-24" dirty="0">
                <a:solidFill>
                  <a:srgbClr val="000000">
                    <a:alpha val="100000"/>
                  </a:srgbClr>
                </a:solidFill>
                <a:latin typeface="Inter Regular" pitchFamily="34" charset="0"/>
                <a:ea typeface="Inter Regular" pitchFamily="34" charset="-122"/>
                <a:cs typeface="Inter Regular" pitchFamily="34" charset="-120"/>
              </a:rPr>
              <a:t>Virtual city replicas that simulate changes before implementation.</a:t>
            </a:r>
            <a:endParaRPr lang="en-US" sz="24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FFFFFF"/>
        </a:solidFill>
        <a:effectLst/>
      </p:bgPr>
    </p:bg>
    <p:spTree>
      <p:nvGrpSpPr>
        <p:cNvPr id="1" name=""/>
        <p:cNvGrpSpPr/>
        <p:nvPr/>
      </p:nvGrpSpPr>
      <p:grpSpPr>
        <a:xfrm>
          <a:off x="0" y="0"/>
          <a:ext cx="0" cy="0"/>
          <a:chOff x="0" y="0"/>
          <a:chExt cx="0" cy="0"/>
        </a:xfrm>
      </p:grpSpPr>
      <p:pic>
        <p:nvPicPr>
          <p:cNvPr id="38" name="Graphic 37">
            <a:extLst>
              <a:ext uri="{FF2B5EF4-FFF2-40B4-BE49-F238E27FC236}">
                <a16:creationId xmlns:a16="http://schemas.microsoft.com/office/drawing/2014/main" id="{F112BB3B-DA57-E5A7-CBE7-10FA3E4349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 y="-1786"/>
            <a:ext cx="24387175" cy="13717786"/>
          </a:xfrm>
          <a:prstGeom prst="rect">
            <a:avLst/>
          </a:prstGeom>
        </p:spPr>
      </p:pic>
      <p:pic>
        <p:nvPicPr>
          <p:cNvPr id="3"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154977" y="0"/>
            <a:ext cx="10232071" cy="9152818"/>
          </a:xfrm>
          <a:prstGeom prst="rect">
            <a:avLst/>
          </a:prstGeom>
        </p:spPr>
      </p:pic>
      <p:pic>
        <p:nvPicPr>
          <p:cNvPr id="4"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163763" y="7243105"/>
            <a:ext cx="8297002" cy="5249590"/>
          </a:xfrm>
          <a:prstGeom prst="rect">
            <a:avLst/>
          </a:prstGeom>
        </p:spPr>
      </p:pic>
      <p:pic>
        <p:nvPicPr>
          <p:cNvPr id="5" name="Image 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925365" y="2395848"/>
            <a:ext cx="5309264" cy="6739899"/>
          </a:xfrm>
          <a:prstGeom prst="rect">
            <a:avLst/>
          </a:prstGeom>
        </p:spPr>
      </p:pic>
      <p:pic>
        <p:nvPicPr>
          <p:cNvPr id="6" name="Image 4"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24191" y="5435600"/>
            <a:ext cx="10123165" cy="3949700"/>
          </a:xfrm>
          <a:prstGeom prst="rect">
            <a:avLst/>
          </a:prstGeom>
        </p:spPr>
      </p:pic>
      <p:pic>
        <p:nvPicPr>
          <p:cNvPr id="7" name="Image 5"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766258" y="1117743"/>
            <a:ext cx="273971" cy="273937"/>
          </a:xfrm>
          <a:prstGeom prst="rect">
            <a:avLst/>
          </a:prstGeom>
        </p:spPr>
      </p:pic>
      <p:pic>
        <p:nvPicPr>
          <p:cNvPr id="8" name="Image 6" descr=" "/>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1072479" y="1117743"/>
            <a:ext cx="273971" cy="273937"/>
          </a:xfrm>
          <a:prstGeom prst="rect">
            <a:avLst/>
          </a:prstGeom>
        </p:spPr>
      </p:pic>
      <p:pic>
        <p:nvPicPr>
          <p:cNvPr id="9" name="Image 7"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0460161" y="1117743"/>
            <a:ext cx="273841" cy="273807"/>
          </a:xfrm>
          <a:prstGeom prst="rect">
            <a:avLst/>
          </a:prstGeom>
        </p:spPr>
      </p:pic>
      <p:sp>
        <p:nvSpPr>
          <p:cNvPr id="10" name="Text 0"/>
          <p:cNvSpPr/>
          <p:nvPr/>
        </p:nvSpPr>
        <p:spPr>
          <a:xfrm>
            <a:off x="21477808" y="1083171"/>
            <a:ext cx="1431046"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Bold" pitchFamily="34" charset="0"/>
                <a:ea typeface="Plus Jakarta Sans Bold" pitchFamily="34" charset="-122"/>
                <a:cs typeface="Plus Jakarta Sans Bold" pitchFamily="34" charset="-120"/>
              </a:rPr>
              <a:t>Metriplace</a:t>
            </a:r>
            <a:endParaRPr lang="en-US" sz="2000" dirty="0"/>
          </a:p>
        </p:txBody>
      </p:sp>
      <p:sp>
        <p:nvSpPr>
          <p:cNvPr id="11" name="Text 1"/>
          <p:cNvSpPr/>
          <p:nvPr/>
        </p:nvSpPr>
        <p:spPr>
          <a:xfrm>
            <a:off x="1524191" y="1066800"/>
            <a:ext cx="1062699" cy="338667"/>
          </a:xfrm>
          <a:prstGeom prst="rect">
            <a:avLst/>
          </a:prstGeom>
          <a:noFill/>
          <a:ln/>
        </p:spPr>
        <p:txBody>
          <a:bodyPr wrap="square" lIns="0" tIns="0" rIns="0" bIns="0" rtlCol="0" anchor="t"/>
          <a:lstStyle/>
          <a:p>
            <a:pPr marL="0" indent="0" algn="l">
              <a:lnSpc>
                <a:spcPts val="20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Page 22</a:t>
            </a:r>
            <a:endParaRPr lang="en-US" sz="2000" dirty="0"/>
          </a:p>
        </p:txBody>
      </p:sp>
      <p:sp>
        <p:nvSpPr>
          <p:cNvPr id="12" name="Text 2"/>
          <p:cNvSpPr/>
          <p:nvPr/>
        </p:nvSpPr>
        <p:spPr>
          <a:xfrm>
            <a:off x="1524191" y="2298700"/>
            <a:ext cx="9720948" cy="1159933"/>
          </a:xfrm>
          <a:prstGeom prst="rect">
            <a:avLst/>
          </a:prstGeom>
          <a:noFill/>
          <a:ln/>
        </p:spPr>
        <p:txBody>
          <a:bodyPr wrap="square" lIns="0" tIns="0" rIns="0" bIns="0" rtlCol="0" anchor="t"/>
          <a:lstStyle/>
          <a:p>
            <a:pPr marL="0" indent="0" algn="l">
              <a:lnSpc>
                <a:spcPts val="7040"/>
              </a:lnSpc>
              <a:buNone/>
            </a:pPr>
            <a:r>
              <a:rPr lang="en-US" sz="6400" dirty="0">
                <a:solidFill>
                  <a:srgbClr val="000000">
                    <a:alpha val="100000"/>
                  </a:srgbClr>
                </a:solidFill>
                <a:latin typeface="Inter Bold" pitchFamily="34" charset="0"/>
                <a:ea typeface="Inter Bold" pitchFamily="34" charset="-122"/>
                <a:cs typeface="Inter Bold" pitchFamily="34" charset="-120"/>
              </a:rPr>
              <a:t>Contact &amp; Call to Action</a:t>
            </a:r>
            <a:endParaRPr lang="en-US" sz="6400" dirty="0"/>
          </a:p>
        </p:txBody>
      </p:sp>
      <p:sp>
        <p:nvSpPr>
          <p:cNvPr id="13" name="Text 3"/>
          <p:cNvSpPr/>
          <p:nvPr/>
        </p:nvSpPr>
        <p:spPr>
          <a:xfrm>
            <a:off x="1524191" y="3568700"/>
            <a:ext cx="10173972" cy="1473200"/>
          </a:xfrm>
          <a:prstGeom prst="rect">
            <a:avLst/>
          </a:prstGeom>
          <a:noFill/>
          <a:ln/>
        </p:spPr>
        <p:txBody>
          <a:bodyPr wrap="square" lIns="0" tIns="0" rIns="0" bIns="0" rtlCol="0" anchor="t"/>
          <a:lstStyle/>
          <a:p>
            <a:pPr marL="0" indent="0" algn="l">
              <a:lnSpc>
                <a:spcPts val="3600"/>
              </a:lnSpc>
              <a:buNone/>
            </a:pPr>
            <a:r>
              <a:rPr lang="en-US" sz="2400" kern="0" spc="-24" dirty="0">
                <a:solidFill>
                  <a:srgbClr val="000000">
                    <a:alpha val="100000"/>
                  </a:srgbClr>
                </a:solidFill>
                <a:latin typeface="Inter Regular" pitchFamily="34" charset="0"/>
                <a:ea typeface="Inter Regular" pitchFamily="34" charset="-122"/>
                <a:cs typeface="Inter Regular" pitchFamily="34" charset="-120"/>
              </a:rPr>
              <a:t>Let’s build the future of cities—together. Whether you’re a public sector leader, private investor, or technology partner, we invite you to collaborate and shape smarter urban living.</a:t>
            </a:r>
            <a:endParaRPr lang="en-US" sz="2400" dirty="0"/>
          </a:p>
        </p:txBody>
      </p:sp>
      <p:sp>
        <p:nvSpPr>
          <p:cNvPr id="14" name="Shape 4"/>
          <p:cNvSpPr/>
          <p:nvPr/>
        </p:nvSpPr>
        <p:spPr>
          <a:xfrm>
            <a:off x="1524191" y="10223500"/>
            <a:ext cx="8738692" cy="279400"/>
          </a:xfrm>
          <a:prstGeom prst="rect">
            <a:avLst/>
          </a:prstGeom>
          <a:noFill/>
          <a:ln/>
        </p:spPr>
        <p:txBody>
          <a:bodyPr/>
          <a:lstStyle/>
          <a:p>
            <a:endParaRPr lang="en-ID"/>
          </a:p>
        </p:txBody>
      </p:sp>
      <p:sp>
        <p:nvSpPr>
          <p:cNvPr id="15" name="Shape 5"/>
          <p:cNvSpPr/>
          <p:nvPr/>
        </p:nvSpPr>
        <p:spPr>
          <a:xfrm>
            <a:off x="1524191" y="10223500"/>
            <a:ext cx="2692737" cy="279400"/>
          </a:xfrm>
          <a:prstGeom prst="rect">
            <a:avLst/>
          </a:prstGeom>
          <a:noFill/>
          <a:ln/>
        </p:spPr>
        <p:txBody>
          <a:bodyPr/>
          <a:lstStyle/>
          <a:p>
            <a:endParaRPr lang="en-ID"/>
          </a:p>
        </p:txBody>
      </p:sp>
      <p:pic>
        <p:nvPicPr>
          <p:cNvPr id="16" name="Image 8" descr=" "/>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511489" y="10248900"/>
            <a:ext cx="228629" cy="228600"/>
          </a:xfrm>
          <a:prstGeom prst="rect">
            <a:avLst/>
          </a:prstGeom>
        </p:spPr>
      </p:pic>
      <p:sp>
        <p:nvSpPr>
          <p:cNvPr id="17" name="Text 6"/>
          <p:cNvSpPr/>
          <p:nvPr/>
        </p:nvSpPr>
        <p:spPr>
          <a:xfrm>
            <a:off x="1981448" y="10223500"/>
            <a:ext cx="2320157"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@SmartFutureCity</a:t>
            </a:r>
            <a:endParaRPr lang="en-US" sz="2000" dirty="0"/>
          </a:p>
        </p:txBody>
      </p:sp>
      <p:sp>
        <p:nvSpPr>
          <p:cNvPr id="18" name="Shape 7"/>
          <p:cNvSpPr/>
          <p:nvPr/>
        </p:nvSpPr>
        <p:spPr>
          <a:xfrm>
            <a:off x="4724991" y="10223500"/>
            <a:ext cx="2464108" cy="279400"/>
          </a:xfrm>
          <a:prstGeom prst="rect">
            <a:avLst/>
          </a:prstGeom>
          <a:noFill/>
          <a:ln/>
        </p:spPr>
        <p:txBody>
          <a:bodyPr/>
          <a:lstStyle/>
          <a:p>
            <a:endParaRPr lang="en-ID"/>
          </a:p>
        </p:txBody>
      </p:sp>
      <p:pic>
        <p:nvPicPr>
          <p:cNvPr id="19" name="Image 9" descr=" "/>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712289" y="10248900"/>
            <a:ext cx="228629" cy="228600"/>
          </a:xfrm>
          <a:prstGeom prst="rect">
            <a:avLst/>
          </a:prstGeom>
        </p:spPr>
      </p:pic>
      <p:sp>
        <p:nvSpPr>
          <p:cNvPr id="20" name="Text 8"/>
          <p:cNvSpPr/>
          <p:nvPr/>
        </p:nvSpPr>
        <p:spPr>
          <a:xfrm>
            <a:off x="5182248" y="10223500"/>
            <a:ext cx="2091528"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@SmartCityNow</a:t>
            </a:r>
            <a:endParaRPr lang="en-US" sz="2000" dirty="0"/>
          </a:p>
        </p:txBody>
      </p:sp>
      <p:sp>
        <p:nvSpPr>
          <p:cNvPr id="21" name="Shape 9"/>
          <p:cNvSpPr/>
          <p:nvPr/>
        </p:nvSpPr>
        <p:spPr>
          <a:xfrm>
            <a:off x="7697162" y="10223500"/>
            <a:ext cx="2565721" cy="279400"/>
          </a:xfrm>
          <a:prstGeom prst="rect">
            <a:avLst/>
          </a:prstGeom>
          <a:noFill/>
          <a:ln/>
        </p:spPr>
        <p:txBody>
          <a:bodyPr/>
          <a:lstStyle/>
          <a:p>
            <a:endParaRPr lang="en-ID"/>
          </a:p>
        </p:txBody>
      </p:sp>
      <p:pic>
        <p:nvPicPr>
          <p:cNvPr id="22" name="Image 10" descr=" "/>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684460" y="10248900"/>
            <a:ext cx="228629" cy="228600"/>
          </a:xfrm>
          <a:prstGeom prst="rect">
            <a:avLst/>
          </a:prstGeom>
        </p:spPr>
      </p:pic>
      <p:sp>
        <p:nvSpPr>
          <p:cNvPr id="23" name="Text 10"/>
          <p:cNvSpPr/>
          <p:nvPr/>
        </p:nvSpPr>
        <p:spPr>
          <a:xfrm>
            <a:off x="8154419" y="10223500"/>
            <a:ext cx="2193141"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@smartfuturecity</a:t>
            </a:r>
            <a:endParaRPr lang="en-US" sz="2000" dirty="0"/>
          </a:p>
        </p:txBody>
      </p:sp>
      <p:sp>
        <p:nvSpPr>
          <p:cNvPr id="24" name="Shape 11"/>
          <p:cNvSpPr/>
          <p:nvPr/>
        </p:nvSpPr>
        <p:spPr>
          <a:xfrm>
            <a:off x="1524191" y="10972800"/>
            <a:ext cx="7671759" cy="279400"/>
          </a:xfrm>
          <a:prstGeom prst="rect">
            <a:avLst/>
          </a:prstGeom>
          <a:noFill/>
          <a:ln/>
        </p:spPr>
        <p:txBody>
          <a:bodyPr/>
          <a:lstStyle/>
          <a:p>
            <a:endParaRPr lang="en-ID"/>
          </a:p>
        </p:txBody>
      </p:sp>
      <p:sp>
        <p:nvSpPr>
          <p:cNvPr id="25" name="Shape 12"/>
          <p:cNvSpPr/>
          <p:nvPr/>
        </p:nvSpPr>
        <p:spPr>
          <a:xfrm>
            <a:off x="1524191" y="10972800"/>
            <a:ext cx="3873984" cy="279400"/>
          </a:xfrm>
          <a:prstGeom prst="rect">
            <a:avLst/>
          </a:prstGeom>
          <a:noFill/>
          <a:ln/>
        </p:spPr>
        <p:txBody>
          <a:bodyPr/>
          <a:lstStyle/>
          <a:p>
            <a:endParaRPr lang="en-ID"/>
          </a:p>
        </p:txBody>
      </p:sp>
      <p:pic>
        <p:nvPicPr>
          <p:cNvPr id="26" name="Image 11" descr=" "/>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511489" y="11010900"/>
            <a:ext cx="254032" cy="203200"/>
          </a:xfrm>
          <a:prstGeom prst="rect">
            <a:avLst/>
          </a:prstGeom>
        </p:spPr>
      </p:pic>
      <p:sp>
        <p:nvSpPr>
          <p:cNvPr id="27" name="Text 13"/>
          <p:cNvSpPr/>
          <p:nvPr/>
        </p:nvSpPr>
        <p:spPr>
          <a:xfrm>
            <a:off x="2044956" y="10972800"/>
            <a:ext cx="3437896"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contact@smartfuturecity.io</a:t>
            </a:r>
            <a:endParaRPr lang="en-US" sz="2000" dirty="0"/>
          </a:p>
        </p:txBody>
      </p:sp>
      <p:sp>
        <p:nvSpPr>
          <p:cNvPr id="28" name="Shape 14"/>
          <p:cNvSpPr/>
          <p:nvPr/>
        </p:nvSpPr>
        <p:spPr>
          <a:xfrm>
            <a:off x="5918940" y="10972800"/>
            <a:ext cx="3277010" cy="279400"/>
          </a:xfrm>
          <a:prstGeom prst="rect">
            <a:avLst/>
          </a:prstGeom>
          <a:noFill/>
          <a:ln/>
        </p:spPr>
        <p:txBody>
          <a:bodyPr/>
          <a:lstStyle/>
          <a:p>
            <a:endParaRPr lang="en-ID"/>
          </a:p>
        </p:txBody>
      </p:sp>
      <p:pic>
        <p:nvPicPr>
          <p:cNvPr id="29" name="Image 12" descr=" "/>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906238" y="11010900"/>
            <a:ext cx="254032" cy="254000"/>
          </a:xfrm>
          <a:prstGeom prst="rect">
            <a:avLst/>
          </a:prstGeom>
        </p:spPr>
      </p:pic>
      <p:sp>
        <p:nvSpPr>
          <p:cNvPr id="30" name="Text 15"/>
          <p:cNvSpPr/>
          <p:nvPr/>
        </p:nvSpPr>
        <p:spPr>
          <a:xfrm>
            <a:off x="6363495" y="10972800"/>
            <a:ext cx="2917131"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www.smartfuturecity.io</a:t>
            </a:r>
            <a:endParaRPr lang="en-US" sz="2000" dirty="0"/>
          </a:p>
        </p:txBody>
      </p:sp>
      <p:pic>
        <p:nvPicPr>
          <p:cNvPr id="31" name="Image 13" descr=" "/>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2591124" y="6410325"/>
            <a:ext cx="228629" cy="260158"/>
          </a:xfrm>
          <a:prstGeom prst="rect">
            <a:avLst/>
          </a:prstGeom>
        </p:spPr>
      </p:pic>
      <p:sp>
        <p:nvSpPr>
          <p:cNvPr id="32" name="Text 16"/>
          <p:cNvSpPr/>
          <p:nvPr/>
        </p:nvSpPr>
        <p:spPr>
          <a:xfrm>
            <a:off x="3061083" y="6334125"/>
            <a:ext cx="3031446" cy="846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Head Office: 123 Future Blvd, San Francisco, CA</a:t>
            </a:r>
            <a:endParaRPr lang="en-US" sz="2000" dirty="0"/>
          </a:p>
        </p:txBody>
      </p:sp>
      <p:pic>
        <p:nvPicPr>
          <p:cNvPr id="33" name="Image 14" descr=" "/>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509564" y="6083300"/>
            <a:ext cx="12702" cy="1263650"/>
          </a:xfrm>
          <a:prstGeom prst="rect">
            <a:avLst/>
          </a:prstGeom>
        </p:spPr>
      </p:pic>
      <p:pic>
        <p:nvPicPr>
          <p:cNvPr id="34" name="Image 15" descr=" "/>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011276" y="6410325"/>
            <a:ext cx="228629" cy="260158"/>
          </a:xfrm>
          <a:prstGeom prst="rect">
            <a:avLst/>
          </a:prstGeom>
        </p:spPr>
      </p:pic>
      <p:sp>
        <p:nvSpPr>
          <p:cNvPr id="35" name="Text 17"/>
          <p:cNvSpPr/>
          <p:nvPr/>
        </p:nvSpPr>
        <p:spPr>
          <a:xfrm>
            <a:off x="7481235" y="6334125"/>
            <a:ext cx="3171163" cy="846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EU Branch: 88 Innovation Street, Berlin, Germany</a:t>
            </a:r>
            <a:endParaRPr lang="en-US" sz="2000" dirty="0"/>
          </a:p>
        </p:txBody>
      </p:sp>
      <p:pic>
        <p:nvPicPr>
          <p:cNvPr id="36" name="Image 16" descr=" "/>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2591124" y="7931150"/>
            <a:ext cx="228629" cy="260158"/>
          </a:xfrm>
          <a:prstGeom prst="rect">
            <a:avLst/>
          </a:prstGeom>
        </p:spPr>
      </p:pic>
      <p:sp>
        <p:nvSpPr>
          <p:cNvPr id="37" name="Text 18"/>
          <p:cNvSpPr/>
          <p:nvPr/>
        </p:nvSpPr>
        <p:spPr>
          <a:xfrm>
            <a:off x="3061083" y="7854950"/>
            <a:ext cx="3171163" cy="846667"/>
          </a:xfrm>
          <a:prstGeom prst="rect">
            <a:avLst/>
          </a:prstGeom>
          <a:noFill/>
          <a:ln/>
        </p:spPr>
        <p:txBody>
          <a:bodyPr wrap="square" lIns="0" tIns="0" rIns="0" bIns="0" rtlCol="0" anchor="t"/>
          <a:lstStyle/>
          <a:p>
            <a:pPr marL="0" indent="0" algn="l">
              <a:lnSpc>
                <a:spcPts val="3000"/>
              </a:lnSpc>
              <a:buNone/>
            </a:pPr>
            <a:r>
              <a:rPr lang="en-US" sz="2000" dirty="0">
                <a:solidFill>
                  <a:srgbClr val="000000">
                    <a:alpha val="100000"/>
                  </a:srgbClr>
                </a:solidFill>
                <a:latin typeface="Inter Regular" pitchFamily="34" charset="0"/>
                <a:ea typeface="Inter Regular" pitchFamily="34" charset="-122"/>
                <a:cs typeface="Inter Regular" pitchFamily="34" charset="-120"/>
              </a:rPr>
              <a:t>APAC Hub: 27 SmartTech Avenue, Singapore</a:t>
            </a:r>
            <a:endParaRPr lang="en-US" sz="2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DE87B983-B4DF-8716-D9DD-49E06688D5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 y="-1786"/>
            <a:ext cx="24387175" cy="13717786"/>
          </a:xfrm>
          <a:prstGeom prst="rect">
            <a:avLst/>
          </a:prstGeom>
        </p:spPr>
      </p:pic>
      <p:pic>
        <p:nvPicPr>
          <p:cNvPr id="3"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717715" y="4749800"/>
            <a:ext cx="8675184" cy="2032000"/>
          </a:xfrm>
          <a:prstGeom prst="rect">
            <a:avLst/>
          </a:prstGeom>
        </p:spPr>
      </p:pic>
      <p:pic>
        <p:nvPicPr>
          <p:cNvPr id="4" name="Image 2" descr=" "/>
          <p:cNvPicPr>
            <a:picLocks noChangeAspect="1"/>
          </p:cNvPicPr>
          <p:nvPr/>
        </p:nvPicPr>
        <p:blipFill>
          <a:blip r:embed="rId5">
            <a:extLst>
              <a:ext uri="{96DAC541-7B7A-43D3-8B79-37D633B846F1}">
                <asvg:svgBlip xmlns:asvg="http://schemas.microsoft.com/office/drawing/2016/SVG/main" r:embed="rId7"/>
              </a:ext>
            </a:extLst>
          </a:blip>
          <a:stretch>
            <a:fillRect/>
          </a:stretch>
        </p:blipFill>
        <p:spPr>
          <a:xfrm>
            <a:off x="13717715" y="7112000"/>
            <a:ext cx="8675184" cy="2032000"/>
          </a:xfrm>
          <a:prstGeom prst="rect">
            <a:avLst/>
          </a:prstGeom>
        </p:spPr>
      </p:pic>
      <p:pic>
        <p:nvPicPr>
          <p:cNvPr id="5" name="Image 3" descr=" "/>
          <p:cNvPicPr>
            <a:picLocks noChangeAspect="1"/>
          </p:cNvPicPr>
          <p:nvPr/>
        </p:nvPicPr>
        <p:blipFill>
          <a:blip r:embed="rId5">
            <a:extLst>
              <a:ext uri="{96DAC541-7B7A-43D3-8B79-37D633B846F1}">
                <asvg:svgBlip xmlns:asvg="http://schemas.microsoft.com/office/drawing/2016/SVG/main" r:embed="rId8"/>
              </a:ext>
            </a:extLst>
          </a:blip>
          <a:stretch>
            <a:fillRect/>
          </a:stretch>
        </p:blipFill>
        <p:spPr>
          <a:xfrm>
            <a:off x="13717715" y="9474200"/>
            <a:ext cx="8675184" cy="2032000"/>
          </a:xfrm>
          <a:prstGeom prst="rect">
            <a:avLst/>
          </a:prstGeom>
        </p:spPr>
      </p:pic>
      <p:pic>
        <p:nvPicPr>
          <p:cNvPr id="6" name="Image 4"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766258" y="1117740"/>
            <a:ext cx="273971" cy="273936"/>
          </a:xfrm>
          <a:prstGeom prst="rect">
            <a:avLst/>
          </a:prstGeom>
        </p:spPr>
      </p:pic>
      <p:pic>
        <p:nvPicPr>
          <p:cNvPr id="7" name="Image 5"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1072479" y="1117740"/>
            <a:ext cx="273971" cy="273936"/>
          </a:xfrm>
          <a:prstGeom prst="rect">
            <a:avLst/>
          </a:prstGeom>
        </p:spPr>
      </p:pic>
      <p:pic>
        <p:nvPicPr>
          <p:cNvPr id="8" name="Image 6"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460161" y="1117740"/>
            <a:ext cx="273841" cy="273805"/>
          </a:xfrm>
          <a:prstGeom prst="rect">
            <a:avLst/>
          </a:prstGeom>
        </p:spPr>
      </p:pic>
      <p:sp>
        <p:nvSpPr>
          <p:cNvPr id="9" name="Text 0"/>
          <p:cNvSpPr/>
          <p:nvPr/>
        </p:nvSpPr>
        <p:spPr>
          <a:xfrm>
            <a:off x="21477808" y="1083173"/>
            <a:ext cx="1431046"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Bold" pitchFamily="34" charset="0"/>
                <a:ea typeface="Plus Jakarta Sans Bold" pitchFamily="34" charset="-122"/>
                <a:cs typeface="Plus Jakarta Sans Bold" pitchFamily="34" charset="-120"/>
              </a:rPr>
              <a:t>Metriplace</a:t>
            </a:r>
            <a:endParaRPr lang="en-US" sz="2000" dirty="0"/>
          </a:p>
        </p:txBody>
      </p:sp>
      <p:sp>
        <p:nvSpPr>
          <p:cNvPr id="10" name="Text 1"/>
          <p:cNvSpPr/>
          <p:nvPr/>
        </p:nvSpPr>
        <p:spPr>
          <a:xfrm>
            <a:off x="1524191" y="1066800"/>
            <a:ext cx="1037296" cy="338667"/>
          </a:xfrm>
          <a:prstGeom prst="rect">
            <a:avLst/>
          </a:prstGeom>
          <a:noFill/>
          <a:ln/>
        </p:spPr>
        <p:txBody>
          <a:bodyPr wrap="square" lIns="0" tIns="0" rIns="0" bIns="0" rtlCol="0" anchor="t"/>
          <a:lstStyle/>
          <a:p>
            <a:pPr marL="0" indent="0" algn="l">
              <a:lnSpc>
                <a:spcPts val="20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Page 01</a:t>
            </a:r>
            <a:endParaRPr lang="en-US" sz="2000" dirty="0"/>
          </a:p>
        </p:txBody>
      </p:sp>
      <p:sp>
        <p:nvSpPr>
          <p:cNvPr id="11" name="Text 2"/>
          <p:cNvSpPr/>
          <p:nvPr/>
        </p:nvSpPr>
        <p:spPr>
          <a:xfrm>
            <a:off x="1562295" y="4851400"/>
            <a:ext cx="10123165" cy="1930400"/>
          </a:xfrm>
          <a:prstGeom prst="rect">
            <a:avLst/>
          </a:prstGeom>
          <a:noFill/>
          <a:ln/>
        </p:spPr>
        <p:txBody>
          <a:bodyPr wrap="square" lIns="0" tIns="0" rIns="0" bIns="0" rtlCol="0" anchor="t"/>
          <a:lstStyle/>
          <a:p>
            <a:pPr marL="0" indent="0" algn="l">
              <a:lnSpc>
                <a:spcPts val="3600"/>
              </a:lnSpc>
              <a:buNone/>
            </a:pPr>
            <a:r>
              <a:rPr lang="en-US" sz="2400" kern="0" spc="-24" dirty="0">
                <a:solidFill>
                  <a:srgbClr val="000000">
                    <a:alpha val="100000"/>
                  </a:srgbClr>
                </a:solidFill>
                <a:latin typeface="Inter Regular" pitchFamily="34" charset="0"/>
                <a:ea typeface="Inter Regular" pitchFamily="34" charset="-122"/>
                <a:cs typeface="Inter Regular" pitchFamily="34" charset="-120"/>
              </a:rPr>
              <a:t>A smart city leverages digital technology, data, and connectivity to improve the efficiency, sustainability, and quality of urban life. It transforms traditional urban systems into intelligent, responsive environments that serve citizens better.</a:t>
            </a:r>
            <a:endParaRPr lang="en-US" sz="2400" dirty="0"/>
          </a:p>
        </p:txBody>
      </p:sp>
      <p:sp>
        <p:nvSpPr>
          <p:cNvPr id="12" name="Text 3"/>
          <p:cNvSpPr/>
          <p:nvPr/>
        </p:nvSpPr>
        <p:spPr>
          <a:xfrm>
            <a:off x="3289711" y="7162800"/>
            <a:ext cx="6681035" cy="2387600"/>
          </a:xfrm>
          <a:prstGeom prst="rect">
            <a:avLst/>
          </a:prstGeom>
          <a:noFill/>
          <a:ln/>
        </p:spPr>
        <p:txBody>
          <a:bodyPr wrap="square" lIns="0" tIns="0" rIns="0" bIns="0" rtlCol="0" anchor="t"/>
          <a:lstStyle/>
          <a:p>
            <a:pPr marL="0" indent="0" algn="l">
              <a:lnSpc>
                <a:spcPts val="3600"/>
              </a:lnSpc>
              <a:buNone/>
            </a:pPr>
            <a:r>
              <a:rPr lang="en-US" sz="2400" kern="0" spc="-24" dirty="0">
                <a:solidFill>
                  <a:srgbClr val="000000">
                    <a:alpha val="100000"/>
                  </a:srgbClr>
                </a:solidFill>
                <a:latin typeface="Inter Regular" pitchFamily="34" charset="0"/>
                <a:ea typeface="Inter Regular" pitchFamily="34" charset="-122"/>
                <a:cs typeface="Inter Regular" pitchFamily="34" charset="-120"/>
              </a:rPr>
              <a:t>The efficiency improvements in a smart city can vary across different sectors, but on average, smart cities provide 3x to 5x improvements in operational efficiency compared to traditional urban systems.</a:t>
            </a:r>
            <a:endParaRPr lang="en-US" sz="2400" dirty="0"/>
          </a:p>
        </p:txBody>
      </p:sp>
      <p:sp>
        <p:nvSpPr>
          <p:cNvPr id="13" name="Text 4"/>
          <p:cNvSpPr/>
          <p:nvPr/>
        </p:nvSpPr>
        <p:spPr>
          <a:xfrm>
            <a:off x="14289286" y="5308600"/>
            <a:ext cx="6096762" cy="1016000"/>
          </a:xfrm>
          <a:prstGeom prst="rect">
            <a:avLst/>
          </a:prstGeom>
          <a:noFill/>
          <a:ln/>
        </p:spPr>
        <p:txBody>
          <a:bodyPr wrap="square" lIns="0" tIns="0" rIns="0" bIns="0" rtlCol="0" anchor="t"/>
          <a:lstStyle/>
          <a:p>
            <a:pPr marL="0" indent="0" algn="l">
              <a:lnSpc>
                <a:spcPts val="3600"/>
              </a:lnSpc>
              <a:buNone/>
            </a:pPr>
            <a:r>
              <a:rPr lang="en-US" sz="2400" kern="0" spc="-24" dirty="0">
                <a:solidFill>
                  <a:srgbClr val="000000">
                    <a:alpha val="100000"/>
                  </a:srgbClr>
                </a:solidFill>
                <a:latin typeface="Inter Bold" pitchFamily="34" charset="0"/>
                <a:ea typeface="Inter Bold" pitchFamily="34" charset="-122"/>
                <a:cs typeface="Inter Bold" pitchFamily="34" charset="-120"/>
              </a:rPr>
              <a:t>Sustainability</a:t>
            </a:r>
            <a:r>
              <a:rPr lang="en-US" sz="2400" kern="0" spc="-24" dirty="0">
                <a:solidFill>
                  <a:srgbClr val="000000">
                    <a:alpha val="100000"/>
                  </a:srgbClr>
                </a:solidFill>
                <a:latin typeface="Inter Regular" pitchFamily="34" charset="0"/>
                <a:ea typeface="Inter Regular" pitchFamily="34" charset="-122"/>
                <a:cs typeface="Inter Regular" pitchFamily="34" charset="-120"/>
              </a:rPr>
              <a:t> – Reducing environmental impact through green tech.</a:t>
            </a:r>
            <a:endParaRPr lang="en-US" sz="2400" dirty="0"/>
          </a:p>
        </p:txBody>
      </p:sp>
      <p:sp>
        <p:nvSpPr>
          <p:cNvPr id="14" name="Shape 5"/>
          <p:cNvSpPr/>
          <p:nvPr/>
        </p:nvSpPr>
        <p:spPr>
          <a:xfrm>
            <a:off x="21287861" y="5562600"/>
            <a:ext cx="406451" cy="406400"/>
          </a:xfrm>
          <a:prstGeom prst="rect">
            <a:avLst/>
          </a:prstGeom>
          <a:noFill/>
          <a:ln/>
        </p:spPr>
        <p:txBody>
          <a:bodyPr/>
          <a:lstStyle/>
          <a:p>
            <a:endParaRPr lang="en-ID"/>
          </a:p>
        </p:txBody>
      </p:sp>
      <p:pic>
        <p:nvPicPr>
          <p:cNvPr id="15" name="Image 7" descr=" "/>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1280598" y="5543550"/>
            <a:ext cx="420982" cy="444502"/>
          </a:xfrm>
          <a:prstGeom prst="rect">
            <a:avLst/>
          </a:prstGeom>
        </p:spPr>
      </p:pic>
      <p:sp>
        <p:nvSpPr>
          <p:cNvPr id="16" name="Text 6"/>
          <p:cNvSpPr/>
          <p:nvPr/>
        </p:nvSpPr>
        <p:spPr>
          <a:xfrm>
            <a:off x="14289286" y="10033000"/>
            <a:ext cx="6096762" cy="1016000"/>
          </a:xfrm>
          <a:prstGeom prst="rect">
            <a:avLst/>
          </a:prstGeom>
          <a:noFill/>
          <a:ln/>
        </p:spPr>
        <p:txBody>
          <a:bodyPr wrap="square" lIns="0" tIns="0" rIns="0" bIns="0" rtlCol="0" anchor="t"/>
          <a:lstStyle/>
          <a:p>
            <a:pPr marL="0" indent="0" algn="l">
              <a:lnSpc>
                <a:spcPts val="3600"/>
              </a:lnSpc>
              <a:buNone/>
            </a:pPr>
            <a:r>
              <a:rPr lang="en-US" sz="2400" kern="0" spc="-24" dirty="0">
                <a:solidFill>
                  <a:srgbClr val="000000">
                    <a:alpha val="100000"/>
                  </a:srgbClr>
                </a:solidFill>
                <a:latin typeface="Inter Bold" pitchFamily="34" charset="0"/>
                <a:ea typeface="Inter Bold" pitchFamily="34" charset="-122"/>
                <a:cs typeface="Inter Bold" pitchFamily="34" charset="-120"/>
              </a:rPr>
              <a:t>Inclusiveness </a:t>
            </a:r>
            <a:r>
              <a:rPr lang="en-US" sz="2400" kern="0" spc="-24" dirty="0">
                <a:solidFill>
                  <a:srgbClr val="000000">
                    <a:alpha val="100000"/>
                  </a:srgbClr>
                </a:solidFill>
                <a:latin typeface="Inter Regular" pitchFamily="34" charset="0"/>
                <a:ea typeface="Inter Regular" pitchFamily="34" charset="-122"/>
                <a:cs typeface="Inter Regular" pitchFamily="34" charset="-120"/>
              </a:rPr>
              <a:t>– Ensuring digital access and participation for all communities.</a:t>
            </a:r>
            <a:endParaRPr lang="en-US" sz="2400" dirty="0"/>
          </a:p>
        </p:txBody>
      </p:sp>
      <p:sp>
        <p:nvSpPr>
          <p:cNvPr id="17" name="Shape 7"/>
          <p:cNvSpPr/>
          <p:nvPr/>
        </p:nvSpPr>
        <p:spPr>
          <a:xfrm>
            <a:off x="21287861" y="10287000"/>
            <a:ext cx="406451" cy="406400"/>
          </a:xfrm>
          <a:prstGeom prst="rect">
            <a:avLst/>
          </a:prstGeom>
          <a:noFill/>
          <a:ln/>
        </p:spPr>
        <p:txBody>
          <a:bodyPr/>
          <a:lstStyle/>
          <a:p>
            <a:endParaRPr lang="en-ID"/>
          </a:p>
        </p:txBody>
      </p:sp>
      <p:pic>
        <p:nvPicPr>
          <p:cNvPr id="18" name="Image 8"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1268808" y="10267948"/>
            <a:ext cx="444556" cy="444505"/>
          </a:xfrm>
          <a:prstGeom prst="rect">
            <a:avLst/>
          </a:prstGeom>
        </p:spPr>
      </p:pic>
      <p:sp>
        <p:nvSpPr>
          <p:cNvPr id="19" name="Text 8"/>
          <p:cNvSpPr/>
          <p:nvPr/>
        </p:nvSpPr>
        <p:spPr>
          <a:xfrm>
            <a:off x="1524191" y="2374900"/>
            <a:ext cx="8857240" cy="2048933"/>
          </a:xfrm>
          <a:prstGeom prst="rect">
            <a:avLst/>
          </a:prstGeom>
          <a:noFill/>
          <a:ln/>
        </p:spPr>
        <p:txBody>
          <a:bodyPr wrap="square" lIns="0" tIns="0" rIns="0" bIns="0" rtlCol="0" anchor="t"/>
          <a:lstStyle/>
          <a:p>
            <a:pPr marL="0" indent="0" algn="l">
              <a:lnSpc>
                <a:spcPts val="7040"/>
              </a:lnSpc>
              <a:buNone/>
            </a:pPr>
            <a:r>
              <a:rPr lang="en-US" sz="6400" dirty="0">
                <a:solidFill>
                  <a:srgbClr val="000000">
                    <a:alpha val="100000"/>
                  </a:srgbClr>
                </a:solidFill>
                <a:latin typeface="Inter Bold" pitchFamily="34" charset="0"/>
                <a:ea typeface="Inter Bold" pitchFamily="34" charset="-122"/>
                <a:cs typeface="Inter Bold" pitchFamily="34" charset="-120"/>
              </a:rPr>
              <a:t>Understanding What Makes a City Smart</a:t>
            </a:r>
            <a:endParaRPr lang="en-US" sz="6400" dirty="0"/>
          </a:p>
        </p:txBody>
      </p:sp>
      <p:sp>
        <p:nvSpPr>
          <p:cNvPr id="20" name="Text 9"/>
          <p:cNvSpPr/>
          <p:nvPr/>
        </p:nvSpPr>
        <p:spPr>
          <a:xfrm>
            <a:off x="1727416" y="7188200"/>
            <a:ext cx="1376005" cy="1159933"/>
          </a:xfrm>
          <a:prstGeom prst="rect">
            <a:avLst/>
          </a:prstGeom>
          <a:noFill/>
          <a:ln/>
        </p:spPr>
        <p:txBody>
          <a:bodyPr wrap="square" lIns="0" tIns="0" rIns="0" bIns="0" rtlCol="0" anchor="t"/>
          <a:lstStyle/>
          <a:p>
            <a:pPr marL="0" indent="0" algn="l">
              <a:lnSpc>
                <a:spcPts val="7040"/>
              </a:lnSpc>
              <a:buNone/>
            </a:pPr>
            <a:r>
              <a:rPr lang="en-US" sz="6400" dirty="0">
                <a:solidFill>
                  <a:srgbClr val="000000">
                    <a:alpha val="100000"/>
                  </a:srgbClr>
                </a:solidFill>
                <a:latin typeface="Inter Bold" pitchFamily="34" charset="0"/>
                <a:ea typeface="Inter Bold" pitchFamily="34" charset="-122"/>
                <a:cs typeface="Inter Bold" pitchFamily="34" charset="-120"/>
              </a:rPr>
              <a:t>5X</a:t>
            </a:r>
            <a:endParaRPr lang="en-US" sz="6400" dirty="0"/>
          </a:p>
        </p:txBody>
      </p:sp>
      <p:sp>
        <p:nvSpPr>
          <p:cNvPr id="21" name="Text 10"/>
          <p:cNvSpPr/>
          <p:nvPr/>
        </p:nvSpPr>
        <p:spPr>
          <a:xfrm>
            <a:off x="14289286" y="7670800"/>
            <a:ext cx="5436279" cy="1016000"/>
          </a:xfrm>
          <a:prstGeom prst="rect">
            <a:avLst/>
          </a:prstGeom>
          <a:noFill/>
          <a:ln/>
        </p:spPr>
        <p:txBody>
          <a:bodyPr wrap="square" lIns="0" tIns="0" rIns="0" bIns="0" rtlCol="0" anchor="t"/>
          <a:lstStyle/>
          <a:p>
            <a:pPr marL="0" indent="0" algn="l">
              <a:lnSpc>
                <a:spcPts val="3600"/>
              </a:lnSpc>
              <a:buNone/>
            </a:pPr>
            <a:r>
              <a:rPr lang="en-US" sz="2400" kern="0" spc="-24" dirty="0">
                <a:solidFill>
                  <a:srgbClr val="000000">
                    <a:alpha val="100000"/>
                  </a:srgbClr>
                </a:solidFill>
                <a:latin typeface="Inter Bold" pitchFamily="34" charset="0"/>
                <a:ea typeface="Inter Bold" pitchFamily="34" charset="-122"/>
                <a:cs typeface="Inter Bold" pitchFamily="34" charset="-120"/>
              </a:rPr>
              <a:t>Efficiency </a:t>
            </a:r>
            <a:r>
              <a:rPr lang="en-US" sz="2400" kern="0" spc="-24" dirty="0">
                <a:solidFill>
                  <a:srgbClr val="000000">
                    <a:alpha val="100000"/>
                  </a:srgbClr>
                </a:solidFill>
                <a:latin typeface="Inter Regular" pitchFamily="34" charset="0"/>
                <a:ea typeface="Inter Regular" pitchFamily="34" charset="-122"/>
                <a:cs typeface="Inter Regular" pitchFamily="34" charset="-120"/>
              </a:rPr>
              <a:t>– Optimizing energy, mobility, and public services.</a:t>
            </a:r>
            <a:endParaRPr lang="en-US" sz="2400" dirty="0"/>
          </a:p>
        </p:txBody>
      </p:sp>
      <p:sp>
        <p:nvSpPr>
          <p:cNvPr id="22" name="Shape 11"/>
          <p:cNvSpPr/>
          <p:nvPr/>
        </p:nvSpPr>
        <p:spPr>
          <a:xfrm>
            <a:off x="21287861" y="7924800"/>
            <a:ext cx="406451" cy="406400"/>
          </a:xfrm>
          <a:prstGeom prst="rect">
            <a:avLst/>
          </a:prstGeom>
          <a:noFill/>
          <a:ln/>
        </p:spPr>
        <p:txBody>
          <a:bodyPr/>
          <a:lstStyle/>
          <a:p>
            <a:endParaRPr lang="en-ID"/>
          </a:p>
        </p:txBody>
      </p:sp>
      <p:pic>
        <p:nvPicPr>
          <p:cNvPr id="23" name="Image 9" descr=" "/>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1313971" y="7905748"/>
            <a:ext cx="354230" cy="44450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pic>
        <p:nvPicPr>
          <p:cNvPr id="41" name="Graphic 40">
            <a:extLst>
              <a:ext uri="{FF2B5EF4-FFF2-40B4-BE49-F238E27FC236}">
                <a16:creationId xmlns:a16="http://schemas.microsoft.com/office/drawing/2014/main" id="{3735D639-263B-A9BB-A667-600041A5088D}"/>
              </a:ext>
            </a:extLst>
          </p:cNvPr>
          <p:cNvPicPr>
            <a:picLocks noGrp="1" noRot="1" noChangeAspect="1" noMove="1" noResize="1" noEditPoints="1" noAdjustHandles="1" noChangeArrowheads="1" noChangeShapeType="1" noCrop="1"/>
          </p:cNvPicPr>
          <p:nvPr/>
        </p:nvPicPr>
        <p:blipFill>
          <a:blip r:embed="rId3">
            <a:extLst>
              <a:ext uri="{96DAC541-7B7A-43D3-8B79-37D633B846F1}">
                <asvg:svgBlip xmlns:asvg="http://schemas.microsoft.com/office/drawing/2016/SVG/main" r:embed="rId4"/>
              </a:ext>
            </a:extLst>
          </a:blip>
          <a:stretch>
            <a:fillRect/>
          </a:stretch>
        </p:blipFill>
        <p:spPr>
          <a:xfrm>
            <a:off x="0" y="-7328"/>
            <a:ext cx="24387176" cy="13717787"/>
          </a:xfrm>
          <a:prstGeom prst="rect">
            <a:avLst/>
          </a:prstGeom>
        </p:spPr>
      </p:pic>
      <p:pic>
        <p:nvPicPr>
          <p:cNvPr id="3" name="Image 1" descr=" "/>
          <p:cNvPicPr>
            <a:picLocks noGrp="1" noRot="1" noChangeAspect="1" noMove="1" noResize="1" noEditPoints="1" noAdjustHandles="1" noChangeArrowheads="1" noChangeShapeType="1" noCrop="1"/>
          </p:cNvPicPr>
          <p:nvPr/>
        </p:nvPicPr>
        <p:blipFill>
          <a:blip r:embed="rId5">
            <a:extLst>
              <a:ext uri="{96DAC541-7B7A-43D3-8B79-37D633B846F1}">
                <asvg:svgBlip xmlns:asvg="http://schemas.microsoft.com/office/drawing/2016/SVG/main" r:embed="rId6"/>
              </a:ext>
            </a:extLst>
          </a:blip>
          <a:stretch>
            <a:fillRect/>
          </a:stretch>
        </p:blipFill>
        <p:spPr>
          <a:xfrm>
            <a:off x="12320540" y="3822700"/>
            <a:ext cx="10377197" cy="6375400"/>
          </a:xfrm>
          <a:prstGeom prst="rect">
            <a:avLst/>
          </a:prstGeom>
        </p:spPr>
      </p:pic>
      <p:pic>
        <p:nvPicPr>
          <p:cNvPr id="4"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766258" y="1117740"/>
            <a:ext cx="273971" cy="273936"/>
          </a:xfrm>
          <a:prstGeom prst="rect">
            <a:avLst/>
          </a:prstGeom>
        </p:spPr>
      </p:pic>
      <p:pic>
        <p:nvPicPr>
          <p:cNvPr id="5" name="Image 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072479" y="1117740"/>
            <a:ext cx="273971" cy="273936"/>
          </a:xfrm>
          <a:prstGeom prst="rect">
            <a:avLst/>
          </a:prstGeom>
        </p:spPr>
      </p:pic>
      <p:pic>
        <p:nvPicPr>
          <p:cNvPr id="6" name="Image 4"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0460161" y="1117740"/>
            <a:ext cx="273841" cy="273805"/>
          </a:xfrm>
          <a:prstGeom prst="rect">
            <a:avLst/>
          </a:prstGeom>
        </p:spPr>
      </p:pic>
      <p:sp>
        <p:nvSpPr>
          <p:cNvPr id="7" name="Text 0"/>
          <p:cNvSpPr/>
          <p:nvPr/>
        </p:nvSpPr>
        <p:spPr>
          <a:xfrm>
            <a:off x="21477808" y="1083173"/>
            <a:ext cx="1431046" cy="364067"/>
          </a:xfrm>
          <a:prstGeom prst="rect">
            <a:avLst/>
          </a:prstGeom>
          <a:noFill/>
          <a:ln/>
        </p:spPr>
        <p:txBody>
          <a:bodyPr wrap="square" lIns="0" tIns="0" rIns="0" bIns="0" rtlCol="0" anchor="t"/>
          <a:lstStyle/>
          <a:p>
            <a:pPr marL="0" indent="0" algn="l">
              <a:lnSpc>
                <a:spcPts val="2200"/>
              </a:lnSpc>
              <a:buNone/>
            </a:pPr>
            <a:r>
              <a:rPr lang="en-US" sz="2000" dirty="0">
                <a:solidFill>
                  <a:srgbClr val="FFFFFF">
                    <a:alpha val="100000"/>
                  </a:srgbClr>
                </a:solidFill>
                <a:latin typeface="Plus Jakarta Sans Bold" pitchFamily="34" charset="0"/>
                <a:ea typeface="Plus Jakarta Sans Bold" pitchFamily="34" charset="-122"/>
                <a:cs typeface="Plus Jakarta Sans Bold" pitchFamily="34" charset="-120"/>
              </a:rPr>
              <a:t>Metriplace</a:t>
            </a:r>
            <a:endParaRPr lang="en-US" sz="2000" dirty="0"/>
          </a:p>
        </p:txBody>
      </p:sp>
      <p:sp>
        <p:nvSpPr>
          <p:cNvPr id="8" name="Text 1"/>
          <p:cNvSpPr/>
          <p:nvPr/>
        </p:nvSpPr>
        <p:spPr>
          <a:xfrm>
            <a:off x="1498787" y="1066800"/>
            <a:ext cx="1100804" cy="364067"/>
          </a:xfrm>
          <a:prstGeom prst="rect">
            <a:avLst/>
          </a:prstGeom>
          <a:noFill/>
          <a:ln/>
        </p:spPr>
        <p:txBody>
          <a:bodyPr wrap="square" lIns="0" tIns="0" rIns="0" bIns="0" rtlCol="0" anchor="t"/>
          <a:lstStyle/>
          <a:p>
            <a:pPr marL="0" indent="0" algn="l">
              <a:lnSpc>
                <a:spcPts val="2200"/>
              </a:lnSpc>
              <a:buNone/>
            </a:pPr>
            <a:r>
              <a:rPr lang="en-US" sz="2000" dirty="0">
                <a:solidFill>
                  <a:srgbClr val="FFFFFF">
                    <a:alpha val="100000"/>
                  </a:srgbClr>
                </a:solidFill>
                <a:latin typeface="Plus Jakarta Sans Regular" pitchFamily="34" charset="0"/>
                <a:ea typeface="Plus Jakarta Sans Regular" pitchFamily="34" charset="-122"/>
                <a:cs typeface="Plus Jakarta Sans Regular" pitchFamily="34" charset="-120"/>
              </a:rPr>
              <a:t>Page 02</a:t>
            </a:r>
            <a:endParaRPr lang="en-US" sz="2000" dirty="0"/>
          </a:p>
        </p:txBody>
      </p:sp>
      <p:sp>
        <p:nvSpPr>
          <p:cNvPr id="9" name="Text 2"/>
          <p:cNvSpPr/>
          <p:nvPr/>
        </p:nvSpPr>
        <p:spPr>
          <a:xfrm>
            <a:off x="1498787" y="2806700"/>
            <a:ext cx="7930024" cy="1159933"/>
          </a:xfrm>
          <a:prstGeom prst="rect">
            <a:avLst/>
          </a:prstGeom>
          <a:noFill/>
          <a:ln/>
        </p:spPr>
        <p:txBody>
          <a:bodyPr wrap="square" lIns="0" tIns="0" rIns="0" bIns="0" rtlCol="0" anchor="t"/>
          <a:lstStyle/>
          <a:p>
            <a:pPr marL="0" indent="0" algn="l">
              <a:lnSpc>
                <a:spcPts val="7040"/>
              </a:lnSpc>
              <a:buNone/>
            </a:pPr>
            <a:r>
              <a:rPr lang="en-US" sz="6400" dirty="0">
                <a:solidFill>
                  <a:srgbClr val="FFFFFF">
                    <a:alpha val="100000"/>
                  </a:srgbClr>
                </a:solidFill>
                <a:latin typeface="Inter Bold" pitchFamily="34" charset="0"/>
                <a:ea typeface="Inter Bold" pitchFamily="34" charset="-122"/>
                <a:cs typeface="Inter Bold" pitchFamily="34" charset="-120"/>
              </a:rPr>
              <a:t>No Longer Optional</a:t>
            </a:r>
            <a:endParaRPr lang="en-US" sz="6400" dirty="0"/>
          </a:p>
        </p:txBody>
      </p:sp>
      <p:sp>
        <p:nvSpPr>
          <p:cNvPr id="10" name="Text 3"/>
          <p:cNvSpPr/>
          <p:nvPr/>
        </p:nvSpPr>
        <p:spPr>
          <a:xfrm>
            <a:off x="1498787" y="2044700"/>
            <a:ext cx="4382048" cy="1117600"/>
          </a:xfrm>
          <a:prstGeom prst="rect">
            <a:avLst/>
          </a:prstGeom>
          <a:noFill/>
          <a:ln/>
        </p:spPr>
        <p:txBody>
          <a:bodyPr wrap="square" lIns="0" tIns="0" rIns="0" bIns="0" rtlCol="0" anchor="t"/>
          <a:lstStyle/>
          <a:p>
            <a:pPr marL="0" indent="0" algn="l">
              <a:lnSpc>
                <a:spcPts val="7200"/>
              </a:lnSpc>
              <a:buNone/>
            </a:pPr>
            <a:r>
              <a:rPr lang="en-US" sz="4800" kern="0" spc="-48" dirty="0">
                <a:solidFill>
                  <a:srgbClr val="FFFFFF">
                    <a:alpha val="100000"/>
                  </a:srgbClr>
                </a:solidFill>
                <a:latin typeface="Inter Regular" pitchFamily="34" charset="0"/>
                <a:ea typeface="Inter Regular" pitchFamily="34" charset="-122"/>
                <a:cs typeface="Inter Regular" pitchFamily="34" charset="-120"/>
              </a:rPr>
              <a:t>Smart Living Is</a:t>
            </a:r>
            <a:endParaRPr lang="en-US" sz="4800" dirty="0"/>
          </a:p>
        </p:txBody>
      </p:sp>
      <p:pic>
        <p:nvPicPr>
          <p:cNvPr id="15" name="Image 9"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4775140" y="3946525"/>
            <a:ext cx="10581" cy="673100"/>
          </a:xfrm>
          <a:prstGeom prst="rect">
            <a:avLst/>
          </a:prstGeom>
        </p:spPr>
      </p:pic>
      <p:pic>
        <p:nvPicPr>
          <p:cNvPr id="16" name="Image 10" descr=" "/>
          <p:cNvPicPr>
            <a:picLocks noChangeAspect="1"/>
          </p:cNvPicPr>
          <p:nvPr/>
        </p:nvPicPr>
        <p:blipFill>
          <a:blip r:embed="rId13">
            <a:extLst>
              <a:ext uri="{96DAC541-7B7A-43D3-8B79-37D633B846F1}">
                <asvg:svgBlip xmlns:asvg="http://schemas.microsoft.com/office/drawing/2016/SVG/main" r:embed="rId15"/>
              </a:ext>
            </a:extLst>
          </a:blip>
          <a:stretch>
            <a:fillRect/>
          </a:stretch>
        </p:blipFill>
        <p:spPr>
          <a:xfrm>
            <a:off x="21900731" y="3946525"/>
            <a:ext cx="10581" cy="673100"/>
          </a:xfrm>
          <a:prstGeom prst="rect">
            <a:avLst/>
          </a:prstGeom>
        </p:spPr>
      </p:pic>
      <p:pic>
        <p:nvPicPr>
          <p:cNvPr id="17" name="Image 11" descr=" "/>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2320540" y="3822700"/>
            <a:ext cx="10377197" cy="927100"/>
          </a:xfrm>
          <a:prstGeom prst="rect">
            <a:avLst/>
          </a:prstGeom>
        </p:spPr>
      </p:pic>
      <p:sp>
        <p:nvSpPr>
          <p:cNvPr id="18" name="Shape 4"/>
          <p:cNvSpPr/>
          <p:nvPr/>
        </p:nvSpPr>
        <p:spPr>
          <a:xfrm>
            <a:off x="12739692" y="4165600"/>
            <a:ext cx="9551594" cy="279400"/>
          </a:xfrm>
          <a:prstGeom prst="rect">
            <a:avLst/>
          </a:prstGeom>
          <a:noFill/>
          <a:ln/>
        </p:spPr>
        <p:txBody>
          <a:bodyPr/>
          <a:lstStyle/>
          <a:p>
            <a:endParaRPr lang="en-ID"/>
          </a:p>
        </p:txBody>
      </p:sp>
      <p:sp>
        <p:nvSpPr>
          <p:cNvPr id="19" name="Text 5"/>
          <p:cNvSpPr/>
          <p:nvPr/>
        </p:nvSpPr>
        <p:spPr>
          <a:xfrm>
            <a:off x="12739692" y="4165600"/>
            <a:ext cx="1113506"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Bold" pitchFamily="34" charset="0"/>
                <a:ea typeface="Plus Jakarta Sans Bold" pitchFamily="34" charset="-122"/>
                <a:cs typeface="Plus Jakarta Sans Bold" pitchFamily="34" charset="-120"/>
              </a:rPr>
              <a:t>Timeline</a:t>
            </a:r>
            <a:endParaRPr lang="en-US" sz="2000" dirty="0"/>
          </a:p>
        </p:txBody>
      </p:sp>
      <p:sp>
        <p:nvSpPr>
          <p:cNvPr id="20" name="Text 6"/>
          <p:cNvSpPr/>
          <p:nvPr/>
        </p:nvSpPr>
        <p:spPr>
          <a:xfrm>
            <a:off x="14467110" y="4165600"/>
            <a:ext cx="795966" cy="364067"/>
          </a:xfrm>
          <a:prstGeom prst="rect">
            <a:avLst/>
          </a:prstGeom>
          <a:noFill/>
          <a:ln/>
        </p:spPr>
        <p:txBody>
          <a:bodyPr wrap="square" lIns="0" tIns="0" rIns="0" bIns="0" rtlCol="0" anchor="t"/>
          <a:lstStyle/>
          <a:p>
            <a:pPr marL="0" indent="0" algn="ctr">
              <a:lnSpc>
                <a:spcPts val="22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2000</a:t>
            </a:r>
            <a:endParaRPr lang="en-US" sz="2000" dirty="0"/>
          </a:p>
        </p:txBody>
      </p:sp>
      <p:sp>
        <p:nvSpPr>
          <p:cNvPr id="21" name="Text 7"/>
          <p:cNvSpPr/>
          <p:nvPr/>
        </p:nvSpPr>
        <p:spPr>
          <a:xfrm>
            <a:off x="15919321" y="4165600"/>
            <a:ext cx="707055" cy="364067"/>
          </a:xfrm>
          <a:prstGeom prst="rect">
            <a:avLst/>
          </a:prstGeom>
          <a:noFill/>
          <a:ln/>
        </p:spPr>
        <p:txBody>
          <a:bodyPr wrap="square" lIns="0" tIns="0" rIns="0" bIns="0" rtlCol="0" anchor="t"/>
          <a:lstStyle/>
          <a:p>
            <a:pPr marL="0" indent="0" algn="ctr">
              <a:lnSpc>
                <a:spcPts val="22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2010</a:t>
            </a:r>
            <a:endParaRPr lang="en-US" sz="2000" dirty="0"/>
          </a:p>
        </p:txBody>
      </p:sp>
      <p:sp>
        <p:nvSpPr>
          <p:cNvPr id="22" name="Text 8"/>
          <p:cNvSpPr/>
          <p:nvPr/>
        </p:nvSpPr>
        <p:spPr>
          <a:xfrm>
            <a:off x="17282627" y="4165600"/>
            <a:ext cx="770563" cy="364067"/>
          </a:xfrm>
          <a:prstGeom prst="rect">
            <a:avLst/>
          </a:prstGeom>
          <a:noFill/>
          <a:ln/>
        </p:spPr>
        <p:txBody>
          <a:bodyPr wrap="square" lIns="0" tIns="0" rIns="0" bIns="0" rtlCol="0" anchor="t"/>
          <a:lstStyle/>
          <a:p>
            <a:pPr marL="0" indent="0" algn="ctr">
              <a:lnSpc>
                <a:spcPts val="22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2020</a:t>
            </a:r>
            <a:endParaRPr lang="en-US" sz="2000" dirty="0"/>
          </a:p>
        </p:txBody>
      </p:sp>
      <p:sp>
        <p:nvSpPr>
          <p:cNvPr id="23" name="Text 9"/>
          <p:cNvSpPr/>
          <p:nvPr/>
        </p:nvSpPr>
        <p:spPr>
          <a:xfrm>
            <a:off x="18709440" y="4165600"/>
            <a:ext cx="770563" cy="364067"/>
          </a:xfrm>
          <a:prstGeom prst="rect">
            <a:avLst/>
          </a:prstGeom>
          <a:noFill/>
          <a:ln/>
        </p:spPr>
        <p:txBody>
          <a:bodyPr wrap="square" lIns="0" tIns="0" rIns="0" bIns="0" rtlCol="0" anchor="t"/>
          <a:lstStyle/>
          <a:p>
            <a:pPr marL="0" indent="0" algn="ctr">
              <a:lnSpc>
                <a:spcPts val="22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2030</a:t>
            </a:r>
            <a:endParaRPr lang="en-US" sz="2000" dirty="0"/>
          </a:p>
        </p:txBody>
      </p:sp>
      <p:sp>
        <p:nvSpPr>
          <p:cNvPr id="24" name="Text 10"/>
          <p:cNvSpPr/>
          <p:nvPr/>
        </p:nvSpPr>
        <p:spPr>
          <a:xfrm>
            <a:off x="20136248" y="4165600"/>
            <a:ext cx="770563" cy="364067"/>
          </a:xfrm>
          <a:prstGeom prst="rect">
            <a:avLst/>
          </a:prstGeom>
          <a:noFill/>
          <a:ln/>
        </p:spPr>
        <p:txBody>
          <a:bodyPr wrap="square" lIns="0" tIns="0" rIns="0" bIns="0" rtlCol="0" anchor="t"/>
          <a:lstStyle/>
          <a:p>
            <a:pPr marL="0" indent="0" algn="ctr">
              <a:lnSpc>
                <a:spcPts val="22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2040</a:t>
            </a:r>
            <a:endParaRPr lang="en-US" sz="2000" dirty="0"/>
          </a:p>
        </p:txBody>
      </p:sp>
      <p:sp>
        <p:nvSpPr>
          <p:cNvPr id="25" name="Text 11"/>
          <p:cNvSpPr/>
          <p:nvPr/>
        </p:nvSpPr>
        <p:spPr>
          <a:xfrm>
            <a:off x="21563062" y="4165600"/>
            <a:ext cx="770563" cy="364067"/>
          </a:xfrm>
          <a:prstGeom prst="rect">
            <a:avLst/>
          </a:prstGeom>
          <a:noFill/>
          <a:ln/>
        </p:spPr>
        <p:txBody>
          <a:bodyPr wrap="square" lIns="0" tIns="0" rIns="0" bIns="0" rtlCol="0" anchor="t"/>
          <a:lstStyle/>
          <a:p>
            <a:pPr marL="0" indent="0" algn="ctr">
              <a:lnSpc>
                <a:spcPts val="22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2050</a:t>
            </a:r>
            <a:endParaRPr lang="en-US" sz="2000" dirty="0"/>
          </a:p>
        </p:txBody>
      </p:sp>
      <p:sp>
        <p:nvSpPr>
          <p:cNvPr id="36" name="Text 16"/>
          <p:cNvSpPr/>
          <p:nvPr/>
        </p:nvSpPr>
        <p:spPr>
          <a:xfrm>
            <a:off x="12358645" y="10756900"/>
            <a:ext cx="10440705" cy="1473200"/>
          </a:xfrm>
          <a:prstGeom prst="rect">
            <a:avLst/>
          </a:prstGeom>
          <a:noFill/>
          <a:ln/>
        </p:spPr>
        <p:txBody>
          <a:bodyPr wrap="square" lIns="0" tIns="0" rIns="0" bIns="0" rtlCol="0" anchor="t"/>
          <a:lstStyle/>
          <a:p>
            <a:pPr marL="0" indent="0" algn="l">
              <a:lnSpc>
                <a:spcPts val="3600"/>
              </a:lnSpc>
              <a:buNone/>
            </a:pPr>
            <a:r>
              <a:rPr lang="en-US" sz="2400" kern="0" spc="-24" dirty="0">
                <a:solidFill>
                  <a:srgbClr val="FFFFFF">
                    <a:alpha val="100000"/>
                  </a:srgbClr>
                </a:solidFill>
                <a:latin typeface="Inter Regular" pitchFamily="34" charset="0"/>
                <a:ea typeface="Inter Regular" pitchFamily="34" charset="-122"/>
                <a:cs typeface="Inter Regular" pitchFamily="34" charset="-120"/>
              </a:rPr>
              <a:t>Here is the urbanization trend chart (2000–2050) showing the steady increase in global urban population from 47% in 2000 to a projected 68% by 2050.</a:t>
            </a:r>
            <a:endParaRPr lang="en-US" sz="2400" dirty="0"/>
          </a:p>
        </p:txBody>
      </p:sp>
      <p:sp>
        <p:nvSpPr>
          <p:cNvPr id="37" name="Text 17"/>
          <p:cNvSpPr/>
          <p:nvPr/>
        </p:nvSpPr>
        <p:spPr>
          <a:xfrm>
            <a:off x="1536892" y="4381500"/>
            <a:ext cx="8802200" cy="2844800"/>
          </a:xfrm>
          <a:prstGeom prst="rect">
            <a:avLst/>
          </a:prstGeom>
          <a:noFill/>
          <a:ln/>
        </p:spPr>
        <p:txBody>
          <a:bodyPr wrap="square" lIns="0" tIns="0" rIns="0" bIns="0" rtlCol="0" anchor="t"/>
          <a:lstStyle/>
          <a:p>
            <a:pPr marL="0" indent="0" algn="l">
              <a:lnSpc>
                <a:spcPts val="3600"/>
              </a:lnSpc>
              <a:buNone/>
            </a:pPr>
            <a:r>
              <a:rPr lang="en-US" sz="2400" kern="0" spc="-24" dirty="0">
                <a:solidFill>
                  <a:srgbClr val="FFFFFF">
                    <a:alpha val="100000"/>
                  </a:srgbClr>
                </a:solidFill>
                <a:latin typeface="Inter Regular" pitchFamily="34" charset="0"/>
                <a:ea typeface="Inter Regular" pitchFamily="34" charset="-122"/>
                <a:cs typeface="Inter Regular" pitchFamily="34" charset="-120"/>
              </a:rPr>
              <a:t>With urbanization on the rise, smart cities offer tech-driven solutions to manage population growth, reduce strain on resources, and improve quality of life.With urbanization on the rise, smart cities offer tech-driven solutions to manage population growth, reduce strain on resources, and improve quality of life.</a:t>
            </a:r>
            <a:endParaRPr lang="en-US" sz="2400" dirty="0"/>
          </a:p>
        </p:txBody>
      </p:sp>
      <p:sp>
        <p:nvSpPr>
          <p:cNvPr id="38" name="Text 18"/>
          <p:cNvSpPr/>
          <p:nvPr/>
        </p:nvSpPr>
        <p:spPr>
          <a:xfrm>
            <a:off x="1498787" y="7975600"/>
            <a:ext cx="7976597" cy="1016000"/>
          </a:xfrm>
          <a:prstGeom prst="rect">
            <a:avLst/>
          </a:prstGeom>
          <a:noFill/>
          <a:ln/>
        </p:spPr>
        <p:txBody>
          <a:bodyPr wrap="square" lIns="0" tIns="0" rIns="0" bIns="0" rtlCol="0" anchor="t"/>
          <a:lstStyle/>
          <a:p>
            <a:pPr marL="685800" lvl="1" indent="-342900" algn="l">
              <a:lnSpc>
                <a:spcPts val="3600"/>
              </a:lnSpc>
              <a:buSzPct val="100000"/>
              <a:buChar char="•"/>
            </a:pPr>
            <a:r>
              <a:rPr lang="en-US" sz="2400" kern="0" spc="-24" dirty="0">
                <a:solidFill>
                  <a:srgbClr val="FFFFFF">
                    <a:alpha val="100000"/>
                  </a:srgbClr>
                </a:solidFill>
                <a:latin typeface="Inter Bold" pitchFamily="34" charset="0"/>
                <a:ea typeface="Inter Bold" pitchFamily="34" charset="-122"/>
                <a:cs typeface="Inter Bold" pitchFamily="34" charset="-120"/>
              </a:rPr>
              <a:t>Resilient Infrastructure</a:t>
            </a:r>
            <a:r>
              <a:rPr lang="en-US" sz="2400" kern="0" spc="-24" dirty="0">
                <a:solidFill>
                  <a:srgbClr val="FFFFFF">
                    <a:alpha val="100000"/>
                  </a:srgbClr>
                </a:solidFill>
                <a:latin typeface="Inter Regular" pitchFamily="34" charset="0"/>
                <a:ea typeface="Inter Regular" pitchFamily="34" charset="-122"/>
                <a:cs typeface="Inter Regular" pitchFamily="34" charset="-120"/>
              </a:rPr>
              <a:t> – Smart grids, adaptive transport, and climate-aware urban planning.</a:t>
            </a:r>
            <a:endParaRPr lang="en-US" sz="2400" dirty="0"/>
          </a:p>
        </p:txBody>
      </p:sp>
      <p:sp>
        <p:nvSpPr>
          <p:cNvPr id="39" name="Text 19"/>
          <p:cNvSpPr/>
          <p:nvPr/>
        </p:nvSpPr>
        <p:spPr>
          <a:xfrm>
            <a:off x="1498787" y="9309100"/>
            <a:ext cx="7697162" cy="1016000"/>
          </a:xfrm>
          <a:prstGeom prst="rect">
            <a:avLst/>
          </a:prstGeom>
          <a:noFill/>
          <a:ln/>
        </p:spPr>
        <p:txBody>
          <a:bodyPr wrap="square" lIns="0" tIns="0" rIns="0" bIns="0" rtlCol="0" anchor="t"/>
          <a:lstStyle/>
          <a:p>
            <a:pPr marL="685800" lvl="1" indent="-342900" algn="l">
              <a:lnSpc>
                <a:spcPts val="3600"/>
              </a:lnSpc>
              <a:buSzPct val="100000"/>
              <a:buChar char="•"/>
            </a:pPr>
            <a:r>
              <a:rPr lang="en-US" sz="2400" kern="0" spc="-24" dirty="0">
                <a:solidFill>
                  <a:srgbClr val="FFFFFF">
                    <a:alpha val="100000"/>
                  </a:srgbClr>
                </a:solidFill>
                <a:latin typeface="Inter Bold" pitchFamily="34" charset="0"/>
                <a:ea typeface="Inter Bold" pitchFamily="34" charset="-122"/>
                <a:cs typeface="Inter Bold" pitchFamily="34" charset="-120"/>
              </a:rPr>
              <a:t>Digital Equity</a:t>
            </a:r>
            <a:r>
              <a:rPr lang="en-US" sz="2400" kern="0" spc="-24" dirty="0">
                <a:solidFill>
                  <a:srgbClr val="FFFFFF">
                    <a:alpha val="100000"/>
                  </a:srgbClr>
                </a:solidFill>
                <a:latin typeface="Inter Regular" pitchFamily="34" charset="0"/>
                <a:ea typeface="Inter Regular" pitchFamily="34" charset="-122"/>
                <a:cs typeface="Inter Regular" pitchFamily="34" charset="-120"/>
              </a:rPr>
              <a:t> – Expanding access to connectivity,  digital tools, and inclusive participation.</a:t>
            </a:r>
            <a:endParaRPr lang="en-US" sz="2400" dirty="0"/>
          </a:p>
        </p:txBody>
      </p:sp>
      <p:graphicFrame>
        <p:nvGraphicFramePr>
          <p:cNvPr id="44" name="Chart 43">
            <a:extLst>
              <a:ext uri="{FF2B5EF4-FFF2-40B4-BE49-F238E27FC236}">
                <a16:creationId xmlns:a16="http://schemas.microsoft.com/office/drawing/2014/main" id="{5BC52311-AD86-C657-D0BB-0233953E9C79}"/>
              </a:ext>
            </a:extLst>
          </p:cNvPr>
          <p:cNvGraphicFramePr/>
          <p:nvPr>
            <p:extLst>
              <p:ext uri="{D42A27DB-BD31-4B8C-83A1-F6EECF244321}">
                <p14:modId xmlns:p14="http://schemas.microsoft.com/office/powerpoint/2010/main" val="3375559952"/>
              </p:ext>
            </p:extLst>
          </p:nvPr>
        </p:nvGraphicFramePr>
        <p:xfrm>
          <a:off x="12599976" y="4909038"/>
          <a:ext cx="9733650" cy="4985238"/>
        </p:xfrm>
        <a:graphic>
          <a:graphicData uri="http://schemas.openxmlformats.org/drawingml/2006/chart">
            <c:chart xmlns:c="http://schemas.openxmlformats.org/drawingml/2006/chart" xmlns:r="http://schemas.openxmlformats.org/officeDocument/2006/relationships" r:id="rId18"/>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DBAFA2FA-E1BD-0A9C-BB7E-F032B6C616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 y="-1786"/>
            <a:ext cx="24387175" cy="13717786"/>
          </a:xfrm>
          <a:prstGeom prst="rect">
            <a:avLst/>
          </a:prstGeom>
        </p:spPr>
      </p:pic>
      <p:pic>
        <p:nvPicPr>
          <p:cNvPr id="3"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766252" y="1117740"/>
            <a:ext cx="273965" cy="273936"/>
          </a:xfrm>
          <a:prstGeom prst="rect">
            <a:avLst/>
          </a:prstGeom>
        </p:spPr>
      </p:pic>
      <p:pic>
        <p:nvPicPr>
          <p:cNvPr id="4"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072479" y="1117740"/>
            <a:ext cx="273965" cy="273936"/>
          </a:xfrm>
          <a:prstGeom prst="rect">
            <a:avLst/>
          </a:prstGeom>
        </p:spPr>
      </p:pic>
      <p:pic>
        <p:nvPicPr>
          <p:cNvPr id="5" name="Image 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460161" y="1117740"/>
            <a:ext cx="273841" cy="273805"/>
          </a:xfrm>
          <a:prstGeom prst="rect">
            <a:avLst/>
          </a:prstGeom>
        </p:spPr>
      </p:pic>
      <p:sp>
        <p:nvSpPr>
          <p:cNvPr id="6" name="Text 0"/>
          <p:cNvSpPr/>
          <p:nvPr/>
        </p:nvSpPr>
        <p:spPr>
          <a:xfrm>
            <a:off x="21477814" y="1083173"/>
            <a:ext cx="1431046"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Bold" pitchFamily="34" charset="0"/>
                <a:ea typeface="Plus Jakarta Sans Bold" pitchFamily="34" charset="-122"/>
                <a:cs typeface="Plus Jakarta Sans Bold" pitchFamily="34" charset="-120"/>
              </a:rPr>
              <a:t>Metriplace</a:t>
            </a:r>
            <a:endParaRPr lang="en-US" sz="2000" dirty="0"/>
          </a:p>
        </p:txBody>
      </p:sp>
      <p:sp>
        <p:nvSpPr>
          <p:cNvPr id="7" name="Text 1"/>
          <p:cNvSpPr/>
          <p:nvPr/>
        </p:nvSpPr>
        <p:spPr>
          <a:xfrm>
            <a:off x="1498787" y="1066800"/>
            <a:ext cx="1100804"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Page 03</a:t>
            </a:r>
            <a:endParaRPr lang="en-US" sz="2000" dirty="0"/>
          </a:p>
        </p:txBody>
      </p:sp>
      <p:sp>
        <p:nvSpPr>
          <p:cNvPr id="8" name="Shape 2"/>
          <p:cNvSpPr/>
          <p:nvPr/>
        </p:nvSpPr>
        <p:spPr>
          <a:xfrm>
            <a:off x="12345943" y="2362200"/>
            <a:ext cx="10516914" cy="2971800"/>
          </a:xfrm>
          <a:prstGeom prst="roundRect">
            <a:avLst>
              <a:gd name="adj" fmla="val 6462"/>
            </a:avLst>
          </a:prstGeom>
          <a:solidFill>
            <a:srgbClr val="F6F6F6">
              <a:alpha val="100000"/>
            </a:srgbClr>
          </a:solidFill>
          <a:ln/>
        </p:spPr>
        <p:txBody>
          <a:bodyPr/>
          <a:lstStyle/>
          <a:p>
            <a:endParaRPr lang="en-ID"/>
          </a:p>
        </p:txBody>
      </p:sp>
      <p:sp>
        <p:nvSpPr>
          <p:cNvPr id="9" name="Shape 3"/>
          <p:cNvSpPr/>
          <p:nvPr/>
        </p:nvSpPr>
        <p:spPr>
          <a:xfrm>
            <a:off x="12345943" y="5613400"/>
            <a:ext cx="10516914" cy="2971800"/>
          </a:xfrm>
          <a:prstGeom prst="roundRect">
            <a:avLst>
              <a:gd name="adj" fmla="val 6462"/>
            </a:avLst>
          </a:prstGeom>
          <a:solidFill>
            <a:srgbClr val="F6F6F6">
              <a:alpha val="100000"/>
            </a:srgbClr>
          </a:solidFill>
          <a:ln/>
        </p:spPr>
        <p:txBody>
          <a:bodyPr/>
          <a:lstStyle/>
          <a:p>
            <a:endParaRPr lang="en-ID"/>
          </a:p>
        </p:txBody>
      </p:sp>
      <p:sp>
        <p:nvSpPr>
          <p:cNvPr id="10" name="Shape 4"/>
          <p:cNvSpPr/>
          <p:nvPr/>
        </p:nvSpPr>
        <p:spPr>
          <a:xfrm>
            <a:off x="12345943" y="8864600"/>
            <a:ext cx="10516914" cy="2971800"/>
          </a:xfrm>
          <a:prstGeom prst="roundRect">
            <a:avLst>
              <a:gd name="adj" fmla="val 6462"/>
            </a:avLst>
          </a:prstGeom>
          <a:solidFill>
            <a:srgbClr val="F6F6F6">
              <a:alpha val="100000"/>
            </a:srgbClr>
          </a:solidFill>
          <a:ln/>
        </p:spPr>
        <p:txBody>
          <a:bodyPr/>
          <a:lstStyle/>
          <a:p>
            <a:endParaRPr lang="en-ID"/>
          </a:p>
        </p:txBody>
      </p:sp>
      <p:sp>
        <p:nvSpPr>
          <p:cNvPr id="11" name="Text 5"/>
          <p:cNvSpPr/>
          <p:nvPr/>
        </p:nvSpPr>
        <p:spPr>
          <a:xfrm>
            <a:off x="1524191" y="2362200"/>
            <a:ext cx="7269542" cy="2048933"/>
          </a:xfrm>
          <a:prstGeom prst="rect">
            <a:avLst/>
          </a:prstGeom>
          <a:noFill/>
          <a:ln/>
        </p:spPr>
        <p:txBody>
          <a:bodyPr wrap="square" lIns="0" tIns="0" rIns="0" bIns="0" rtlCol="0" anchor="t"/>
          <a:lstStyle/>
          <a:p>
            <a:pPr marL="0" indent="0" algn="l">
              <a:lnSpc>
                <a:spcPts val="7040"/>
              </a:lnSpc>
              <a:buNone/>
            </a:pPr>
            <a:r>
              <a:rPr lang="en-US" sz="6400" dirty="0">
                <a:solidFill>
                  <a:srgbClr val="000000">
                    <a:alpha val="100000"/>
                  </a:srgbClr>
                </a:solidFill>
                <a:latin typeface="Inter Bold" pitchFamily="34" charset="0"/>
                <a:ea typeface="Inter Bold" pitchFamily="34" charset="-122"/>
                <a:cs typeface="Inter Bold" pitchFamily="34" charset="-120"/>
              </a:rPr>
              <a:t>The Force Behind</a:t>
            </a:r>
            <a:endParaRPr lang="en-US" sz="6400" dirty="0"/>
          </a:p>
          <a:p>
            <a:pPr marL="0" indent="0" algn="l">
              <a:lnSpc>
                <a:spcPts val="7040"/>
              </a:lnSpc>
              <a:buNone/>
            </a:pPr>
            <a:r>
              <a:rPr lang="en-US" sz="6400" dirty="0">
                <a:solidFill>
                  <a:srgbClr val="000000">
                    <a:alpha val="100000"/>
                  </a:srgbClr>
                </a:solidFill>
                <a:latin typeface="Inter Bold" pitchFamily="34" charset="0"/>
                <a:ea typeface="Inter Bold" pitchFamily="34" charset="-122"/>
                <a:cs typeface="Inter Bold" pitchFamily="34" charset="-120"/>
              </a:rPr>
              <a:t>Connected Living</a:t>
            </a:r>
            <a:endParaRPr lang="en-US" sz="6400" dirty="0"/>
          </a:p>
        </p:txBody>
      </p:sp>
      <p:sp>
        <p:nvSpPr>
          <p:cNvPr id="12" name="Text 6"/>
          <p:cNvSpPr/>
          <p:nvPr/>
        </p:nvSpPr>
        <p:spPr>
          <a:xfrm>
            <a:off x="1524191" y="4813300"/>
            <a:ext cx="8052806" cy="2387600"/>
          </a:xfrm>
          <a:prstGeom prst="rect">
            <a:avLst/>
          </a:prstGeom>
          <a:noFill/>
          <a:ln/>
        </p:spPr>
        <p:txBody>
          <a:bodyPr wrap="square" lIns="0" tIns="0" rIns="0" bIns="0" rtlCol="0" anchor="t"/>
          <a:lstStyle/>
          <a:p>
            <a:pPr marL="0" indent="0" algn="l">
              <a:lnSpc>
                <a:spcPts val="3600"/>
              </a:lnSpc>
              <a:buNone/>
            </a:pPr>
            <a:r>
              <a:rPr lang="en-US" sz="2400" kern="0" spc="-24" dirty="0">
                <a:solidFill>
                  <a:srgbClr val="000000">
                    <a:alpha val="100000"/>
                  </a:srgbClr>
                </a:solidFill>
                <a:latin typeface="Inter Regular" pitchFamily="34" charset="0"/>
                <a:ea typeface="Inter Regular" pitchFamily="34" charset="-122"/>
                <a:cs typeface="Inter Regular" pitchFamily="34" charset="-120"/>
              </a:rPr>
              <a:t>We are a forward-thinking company at the intersection of urban innovation, technology, and sustainability. With deep expertise in smart infrastructure and data-driven planning, our team is committed to building cities of the future—today.</a:t>
            </a:r>
            <a:endParaRPr lang="en-US" sz="2400" dirty="0"/>
          </a:p>
        </p:txBody>
      </p:sp>
      <p:sp>
        <p:nvSpPr>
          <p:cNvPr id="13" name="Text 7"/>
          <p:cNvSpPr/>
          <p:nvPr/>
        </p:nvSpPr>
        <p:spPr>
          <a:xfrm>
            <a:off x="15394324" y="3162300"/>
            <a:ext cx="6579422" cy="1473200"/>
          </a:xfrm>
          <a:prstGeom prst="rect">
            <a:avLst/>
          </a:prstGeom>
          <a:noFill/>
          <a:ln/>
        </p:spPr>
        <p:txBody>
          <a:bodyPr wrap="square" lIns="0" tIns="0" rIns="0" bIns="0" rtlCol="0" anchor="t"/>
          <a:lstStyle/>
          <a:p>
            <a:pPr marL="0" indent="0" algn="l">
              <a:lnSpc>
                <a:spcPts val="3600"/>
              </a:lnSpc>
              <a:buNone/>
            </a:pPr>
            <a:r>
              <a:rPr lang="en-US" sz="2400" kern="0" spc="-24" dirty="0">
                <a:solidFill>
                  <a:srgbClr val="000000">
                    <a:alpha val="100000"/>
                  </a:srgbClr>
                </a:solidFill>
                <a:latin typeface="Inter Bold" pitchFamily="34" charset="0"/>
                <a:ea typeface="Inter Bold" pitchFamily="34" charset="-122"/>
                <a:cs typeface="Inter Bold" pitchFamily="34" charset="-120"/>
              </a:rPr>
              <a:t>Proven Industry Experience</a:t>
            </a:r>
            <a:r>
              <a:rPr lang="en-US" sz="2400" kern="0" spc="-24" dirty="0">
                <a:solidFill>
                  <a:srgbClr val="000000">
                    <a:alpha val="100000"/>
                  </a:srgbClr>
                </a:solidFill>
                <a:latin typeface="Inter Regular" pitchFamily="34" charset="0"/>
                <a:ea typeface="Inter Regular" pitchFamily="34" charset="-122"/>
                <a:cs typeface="Inter Regular" pitchFamily="34" charset="-120"/>
              </a:rPr>
              <a:t> – Years of hands on work in urban planning, IoT systems, and sustainable design.</a:t>
            </a:r>
            <a:endParaRPr lang="en-US" sz="2400" dirty="0"/>
          </a:p>
        </p:txBody>
      </p:sp>
      <p:sp>
        <p:nvSpPr>
          <p:cNvPr id="14" name="Text 8"/>
          <p:cNvSpPr/>
          <p:nvPr/>
        </p:nvSpPr>
        <p:spPr>
          <a:xfrm>
            <a:off x="15394324" y="6413500"/>
            <a:ext cx="6769946" cy="1473200"/>
          </a:xfrm>
          <a:prstGeom prst="rect">
            <a:avLst/>
          </a:prstGeom>
          <a:noFill/>
          <a:ln/>
        </p:spPr>
        <p:txBody>
          <a:bodyPr wrap="square" lIns="0" tIns="0" rIns="0" bIns="0" rtlCol="0" anchor="t"/>
          <a:lstStyle/>
          <a:p>
            <a:pPr marL="0" indent="0" algn="l">
              <a:lnSpc>
                <a:spcPts val="3600"/>
              </a:lnSpc>
              <a:buNone/>
            </a:pPr>
            <a:r>
              <a:rPr lang="en-US" sz="2400" kern="0" spc="-24" dirty="0">
                <a:solidFill>
                  <a:srgbClr val="000000">
                    <a:alpha val="100000"/>
                  </a:srgbClr>
                </a:solidFill>
                <a:latin typeface="Inter Bold" pitchFamily="34" charset="0"/>
                <a:ea typeface="Inter Bold" pitchFamily="34" charset="-122"/>
                <a:cs typeface="Inter Bold" pitchFamily="34" charset="-120"/>
              </a:rPr>
              <a:t>Smart City Portfolio</a:t>
            </a:r>
            <a:r>
              <a:rPr lang="en-US" sz="2400" kern="0" spc="-24" dirty="0">
                <a:solidFill>
                  <a:srgbClr val="000000">
                    <a:alpha val="100000"/>
                  </a:srgbClr>
                </a:solidFill>
                <a:latin typeface="Inter Regular" pitchFamily="34" charset="0"/>
                <a:ea typeface="Inter Regular" pitchFamily="34" charset="-122"/>
                <a:cs typeface="Inter Regular" pitchFamily="34" charset="-120"/>
              </a:rPr>
              <a:t> – Successful pilot projects and implementations in transportation, energy, and digital services.</a:t>
            </a:r>
            <a:endParaRPr lang="en-US" sz="2400" dirty="0"/>
          </a:p>
        </p:txBody>
      </p:sp>
      <p:sp>
        <p:nvSpPr>
          <p:cNvPr id="15" name="Text 9"/>
          <p:cNvSpPr/>
          <p:nvPr/>
        </p:nvSpPr>
        <p:spPr>
          <a:xfrm>
            <a:off x="15394324" y="9664700"/>
            <a:ext cx="6350794" cy="1473200"/>
          </a:xfrm>
          <a:prstGeom prst="rect">
            <a:avLst/>
          </a:prstGeom>
          <a:noFill/>
          <a:ln/>
        </p:spPr>
        <p:txBody>
          <a:bodyPr wrap="square" lIns="0" tIns="0" rIns="0" bIns="0" rtlCol="0" anchor="t"/>
          <a:lstStyle/>
          <a:p>
            <a:pPr marL="0" indent="0" algn="l">
              <a:lnSpc>
                <a:spcPts val="3600"/>
              </a:lnSpc>
              <a:buNone/>
            </a:pPr>
            <a:r>
              <a:rPr lang="en-US" sz="2400" kern="0" spc="-24" dirty="0">
                <a:solidFill>
                  <a:srgbClr val="000000">
                    <a:alpha val="100000"/>
                  </a:srgbClr>
                </a:solidFill>
                <a:latin typeface="Inter Bold" pitchFamily="34" charset="0"/>
                <a:ea typeface="Inter Bold" pitchFamily="34" charset="-122"/>
                <a:cs typeface="Inter Bold" pitchFamily="34" charset="-120"/>
              </a:rPr>
              <a:t>Strategic Partnerships </a:t>
            </a:r>
            <a:r>
              <a:rPr lang="en-US" sz="2400" kern="0" spc="-24" dirty="0">
                <a:solidFill>
                  <a:srgbClr val="000000">
                    <a:alpha val="100000"/>
                  </a:srgbClr>
                </a:solidFill>
                <a:latin typeface="Inter Regular" pitchFamily="34" charset="0"/>
                <a:ea typeface="Inter Regular" pitchFamily="34" charset="-122"/>
                <a:cs typeface="Inter Regular" pitchFamily="34" charset="-120"/>
              </a:rPr>
              <a:t>–</a:t>
            </a:r>
            <a:r>
              <a:rPr lang="en-US" sz="2400" kern="0" spc="-24" dirty="0">
                <a:solidFill>
                  <a:srgbClr val="000000">
                    <a:alpha val="100000"/>
                  </a:srgbClr>
                </a:solidFill>
                <a:latin typeface="Inter Bold" pitchFamily="34" charset="0"/>
                <a:ea typeface="Inter Bold" pitchFamily="34" charset="-122"/>
                <a:cs typeface="Inter Bold" pitchFamily="34" charset="-120"/>
              </a:rPr>
              <a:t> </a:t>
            </a:r>
            <a:r>
              <a:rPr lang="en-US" sz="2400" kern="0" spc="-24" dirty="0">
                <a:solidFill>
                  <a:srgbClr val="000000">
                    <a:alpha val="100000"/>
                  </a:srgbClr>
                </a:solidFill>
                <a:latin typeface="Inter Regular" pitchFamily="34" charset="0"/>
                <a:ea typeface="Inter Regular" pitchFamily="34" charset="-122"/>
                <a:cs typeface="Inter Regular" pitchFamily="34" charset="-120"/>
              </a:rPr>
              <a:t>Collaborating with governments, tech leaders, and investors to deliver scalable smart city solutions.</a:t>
            </a:r>
            <a:endParaRPr lang="en-US" sz="2400" dirty="0"/>
          </a:p>
        </p:txBody>
      </p:sp>
      <p:sp>
        <p:nvSpPr>
          <p:cNvPr id="16" name="Text 10"/>
          <p:cNvSpPr/>
          <p:nvPr/>
        </p:nvSpPr>
        <p:spPr>
          <a:xfrm>
            <a:off x="13450981" y="3111500"/>
            <a:ext cx="1003425" cy="1866900"/>
          </a:xfrm>
          <a:prstGeom prst="rect">
            <a:avLst/>
          </a:prstGeom>
          <a:noFill/>
          <a:ln/>
        </p:spPr>
        <p:txBody>
          <a:bodyPr wrap="square" lIns="0" tIns="0" rIns="0" bIns="0" rtlCol="0" anchor="t"/>
          <a:lstStyle/>
          <a:p>
            <a:pPr marL="0" indent="0" algn="ctr">
              <a:lnSpc>
                <a:spcPts val="11520"/>
              </a:lnSpc>
              <a:buNone/>
            </a:pPr>
            <a:r>
              <a:rPr lang="en-US" sz="9600" kern="0" spc="-96" dirty="0">
                <a:solidFill>
                  <a:srgbClr val="000000">
                    <a:alpha val="25000"/>
                  </a:srgbClr>
                </a:solidFill>
                <a:latin typeface="Inter Bold" pitchFamily="34" charset="0"/>
                <a:ea typeface="Inter Bold" pitchFamily="34" charset="-122"/>
                <a:cs typeface="Inter Bold" pitchFamily="34" charset="-120"/>
              </a:rPr>
              <a:t>1</a:t>
            </a:r>
            <a:endParaRPr lang="en-US" sz="9600" dirty="0"/>
          </a:p>
        </p:txBody>
      </p:sp>
      <p:sp>
        <p:nvSpPr>
          <p:cNvPr id="17" name="Text 11"/>
          <p:cNvSpPr/>
          <p:nvPr/>
        </p:nvSpPr>
        <p:spPr>
          <a:xfrm>
            <a:off x="13362070" y="6362700"/>
            <a:ext cx="1181248" cy="1866900"/>
          </a:xfrm>
          <a:prstGeom prst="rect">
            <a:avLst/>
          </a:prstGeom>
          <a:noFill/>
          <a:ln/>
        </p:spPr>
        <p:txBody>
          <a:bodyPr wrap="square" lIns="0" tIns="0" rIns="0" bIns="0" rtlCol="0" anchor="t"/>
          <a:lstStyle/>
          <a:p>
            <a:pPr marL="0" indent="0" algn="ctr">
              <a:lnSpc>
                <a:spcPts val="11520"/>
              </a:lnSpc>
              <a:buNone/>
            </a:pPr>
            <a:r>
              <a:rPr lang="en-US" sz="9600" kern="0" spc="-96" dirty="0">
                <a:solidFill>
                  <a:srgbClr val="000000">
                    <a:alpha val="25000"/>
                  </a:srgbClr>
                </a:solidFill>
                <a:latin typeface="Inter Bold" pitchFamily="34" charset="0"/>
                <a:ea typeface="Inter Bold" pitchFamily="34" charset="-122"/>
                <a:cs typeface="Inter Bold" pitchFamily="34" charset="-120"/>
              </a:rPr>
              <a:t>2</a:t>
            </a:r>
            <a:endParaRPr lang="en-US" sz="9600" dirty="0"/>
          </a:p>
        </p:txBody>
      </p:sp>
      <p:sp>
        <p:nvSpPr>
          <p:cNvPr id="18" name="Text 12"/>
          <p:cNvSpPr/>
          <p:nvPr/>
        </p:nvSpPr>
        <p:spPr>
          <a:xfrm>
            <a:off x="13336667" y="9613900"/>
            <a:ext cx="1219352" cy="1866900"/>
          </a:xfrm>
          <a:prstGeom prst="rect">
            <a:avLst/>
          </a:prstGeom>
          <a:noFill/>
          <a:ln/>
        </p:spPr>
        <p:txBody>
          <a:bodyPr wrap="square" lIns="0" tIns="0" rIns="0" bIns="0" rtlCol="0" anchor="t"/>
          <a:lstStyle/>
          <a:p>
            <a:pPr marL="0" indent="0" algn="ctr">
              <a:lnSpc>
                <a:spcPts val="11520"/>
              </a:lnSpc>
              <a:buNone/>
            </a:pPr>
            <a:r>
              <a:rPr lang="en-US" sz="9600" kern="0" spc="-96" dirty="0">
                <a:solidFill>
                  <a:srgbClr val="000000">
                    <a:alpha val="25000"/>
                  </a:srgbClr>
                </a:solidFill>
                <a:latin typeface="Inter Bold" pitchFamily="34" charset="0"/>
                <a:ea typeface="Inter Bold" pitchFamily="34" charset="-122"/>
                <a:cs typeface="Inter Bold" pitchFamily="34" charset="-120"/>
              </a:rPr>
              <a:t>3</a:t>
            </a:r>
            <a:endParaRPr lang="en-US" sz="9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04797091-B055-C0DB-B3DE-5762DD7EDA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 y="-1786"/>
            <a:ext cx="24387175" cy="13717786"/>
          </a:xfrm>
          <a:prstGeom prst="rect">
            <a:avLst/>
          </a:prstGeom>
        </p:spPr>
      </p:pic>
      <p:pic>
        <p:nvPicPr>
          <p:cNvPr id="3"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766252" y="1117740"/>
            <a:ext cx="273965" cy="273936"/>
          </a:xfrm>
          <a:prstGeom prst="rect">
            <a:avLst/>
          </a:prstGeom>
        </p:spPr>
      </p:pic>
      <p:pic>
        <p:nvPicPr>
          <p:cNvPr id="4"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072479" y="1117740"/>
            <a:ext cx="273965" cy="273936"/>
          </a:xfrm>
          <a:prstGeom prst="rect">
            <a:avLst/>
          </a:prstGeom>
        </p:spPr>
      </p:pic>
      <p:pic>
        <p:nvPicPr>
          <p:cNvPr id="5" name="Image 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460161" y="1117740"/>
            <a:ext cx="273841" cy="273805"/>
          </a:xfrm>
          <a:prstGeom prst="rect">
            <a:avLst/>
          </a:prstGeom>
        </p:spPr>
      </p:pic>
      <p:sp>
        <p:nvSpPr>
          <p:cNvPr id="6" name="Text 0"/>
          <p:cNvSpPr/>
          <p:nvPr/>
        </p:nvSpPr>
        <p:spPr>
          <a:xfrm>
            <a:off x="21477814" y="1083173"/>
            <a:ext cx="1431046"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Bold" pitchFamily="34" charset="0"/>
                <a:ea typeface="Plus Jakarta Sans Bold" pitchFamily="34" charset="-122"/>
                <a:cs typeface="Plus Jakarta Sans Bold" pitchFamily="34" charset="-120"/>
              </a:rPr>
              <a:t>Metriplace</a:t>
            </a:r>
            <a:endParaRPr lang="en-US" sz="2000" dirty="0"/>
          </a:p>
        </p:txBody>
      </p:sp>
      <p:sp>
        <p:nvSpPr>
          <p:cNvPr id="7" name="Text 1"/>
          <p:cNvSpPr/>
          <p:nvPr/>
        </p:nvSpPr>
        <p:spPr>
          <a:xfrm>
            <a:off x="1498787" y="1066800"/>
            <a:ext cx="1100804"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Page 04</a:t>
            </a:r>
            <a:endParaRPr lang="en-US" sz="2000" dirty="0"/>
          </a:p>
        </p:txBody>
      </p:sp>
      <p:sp>
        <p:nvSpPr>
          <p:cNvPr id="8" name="Shape 2"/>
          <p:cNvSpPr/>
          <p:nvPr/>
        </p:nvSpPr>
        <p:spPr>
          <a:xfrm>
            <a:off x="12066508" y="2514600"/>
            <a:ext cx="10758245" cy="2971800"/>
          </a:xfrm>
          <a:prstGeom prst="roundRect">
            <a:avLst>
              <a:gd name="adj" fmla="val 6462"/>
            </a:avLst>
          </a:prstGeom>
          <a:solidFill>
            <a:srgbClr val="F6F6F6">
              <a:alpha val="100000"/>
            </a:srgbClr>
          </a:solidFill>
          <a:ln/>
        </p:spPr>
        <p:txBody>
          <a:bodyPr/>
          <a:lstStyle/>
          <a:p>
            <a:endParaRPr lang="en-ID"/>
          </a:p>
        </p:txBody>
      </p:sp>
      <p:sp>
        <p:nvSpPr>
          <p:cNvPr id="9" name="Shape 3"/>
          <p:cNvSpPr/>
          <p:nvPr/>
        </p:nvSpPr>
        <p:spPr>
          <a:xfrm>
            <a:off x="12066508" y="6096000"/>
            <a:ext cx="10758245" cy="5892800"/>
          </a:xfrm>
          <a:prstGeom prst="roundRect">
            <a:avLst>
              <a:gd name="adj" fmla="val 3259"/>
            </a:avLst>
          </a:prstGeom>
          <a:solidFill>
            <a:srgbClr val="F6F6F6">
              <a:alpha val="100000"/>
            </a:srgbClr>
          </a:solidFill>
          <a:ln/>
        </p:spPr>
        <p:txBody>
          <a:bodyPr/>
          <a:lstStyle/>
          <a:p>
            <a:endParaRPr lang="en-ID"/>
          </a:p>
        </p:txBody>
      </p:sp>
      <p:pic>
        <p:nvPicPr>
          <p:cNvPr id="10" name="Image 4"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066508" y="6096000"/>
            <a:ext cx="10758245" cy="3136900"/>
          </a:xfrm>
          <a:prstGeom prst="rect">
            <a:avLst/>
          </a:prstGeom>
        </p:spPr>
      </p:pic>
      <p:sp>
        <p:nvSpPr>
          <p:cNvPr id="11" name="Text 4"/>
          <p:cNvSpPr/>
          <p:nvPr/>
        </p:nvSpPr>
        <p:spPr>
          <a:xfrm>
            <a:off x="1524191" y="2514600"/>
            <a:ext cx="6812285" cy="1159933"/>
          </a:xfrm>
          <a:prstGeom prst="rect">
            <a:avLst/>
          </a:prstGeom>
          <a:noFill/>
          <a:ln/>
        </p:spPr>
        <p:txBody>
          <a:bodyPr wrap="square" lIns="0" tIns="0" rIns="0" bIns="0" rtlCol="0" anchor="t"/>
          <a:lstStyle/>
          <a:p>
            <a:pPr marL="0" indent="0" algn="l">
              <a:lnSpc>
                <a:spcPts val="7040"/>
              </a:lnSpc>
              <a:buNone/>
            </a:pPr>
            <a:r>
              <a:rPr lang="en-US" sz="6400" dirty="0">
                <a:solidFill>
                  <a:srgbClr val="000000">
                    <a:alpha val="100000"/>
                  </a:srgbClr>
                </a:solidFill>
                <a:latin typeface="Inter Bold" pitchFamily="34" charset="0"/>
                <a:ea typeface="Inter Bold" pitchFamily="34" charset="-122"/>
                <a:cs typeface="Inter Bold" pitchFamily="34" charset="-120"/>
              </a:rPr>
              <a:t>Vision &amp; Mission</a:t>
            </a:r>
            <a:endParaRPr lang="en-US" sz="6400" dirty="0"/>
          </a:p>
        </p:txBody>
      </p:sp>
      <p:sp>
        <p:nvSpPr>
          <p:cNvPr id="12" name="Text 5"/>
          <p:cNvSpPr/>
          <p:nvPr/>
        </p:nvSpPr>
        <p:spPr>
          <a:xfrm>
            <a:off x="13196949" y="3111500"/>
            <a:ext cx="2798583" cy="931333"/>
          </a:xfrm>
          <a:prstGeom prst="rect">
            <a:avLst/>
          </a:prstGeom>
          <a:noFill/>
          <a:ln/>
        </p:spPr>
        <p:txBody>
          <a:bodyPr wrap="square" lIns="0" tIns="0" rIns="0" bIns="0" rtlCol="0" anchor="t"/>
          <a:lstStyle/>
          <a:p>
            <a:pPr marL="0" indent="0" algn="l">
              <a:lnSpc>
                <a:spcPts val="6000"/>
              </a:lnSpc>
              <a:buNone/>
            </a:pPr>
            <a:r>
              <a:rPr lang="en-US" sz="4000" kern="0" spc="-40" dirty="0">
                <a:solidFill>
                  <a:srgbClr val="000000">
                    <a:alpha val="50000"/>
                  </a:srgbClr>
                </a:solidFill>
                <a:latin typeface="Inter Bold" pitchFamily="34" charset="0"/>
                <a:ea typeface="Inter Bold" pitchFamily="34" charset="-122"/>
                <a:cs typeface="Inter Bold" pitchFamily="34" charset="-120"/>
              </a:rPr>
              <a:t>Our Vision</a:t>
            </a:r>
            <a:endParaRPr lang="en-US" sz="4000" dirty="0"/>
          </a:p>
        </p:txBody>
      </p:sp>
      <p:sp>
        <p:nvSpPr>
          <p:cNvPr id="13" name="Text 6"/>
          <p:cNvSpPr/>
          <p:nvPr/>
        </p:nvSpPr>
        <p:spPr>
          <a:xfrm>
            <a:off x="12942918" y="9804400"/>
            <a:ext cx="3166929" cy="931333"/>
          </a:xfrm>
          <a:prstGeom prst="rect">
            <a:avLst/>
          </a:prstGeom>
          <a:noFill/>
          <a:ln/>
        </p:spPr>
        <p:txBody>
          <a:bodyPr wrap="square" lIns="0" tIns="0" rIns="0" bIns="0" rtlCol="0" anchor="t"/>
          <a:lstStyle/>
          <a:p>
            <a:pPr marL="0" indent="0" algn="l">
              <a:lnSpc>
                <a:spcPts val="6000"/>
              </a:lnSpc>
              <a:buNone/>
            </a:pPr>
            <a:r>
              <a:rPr lang="en-US" sz="4000" kern="0" spc="-40" dirty="0">
                <a:solidFill>
                  <a:srgbClr val="000000">
                    <a:alpha val="50000"/>
                  </a:srgbClr>
                </a:solidFill>
                <a:latin typeface="Inter Bold" pitchFamily="34" charset="0"/>
                <a:ea typeface="Inter Bold" pitchFamily="34" charset="-122"/>
                <a:cs typeface="Inter Bold" pitchFamily="34" charset="-120"/>
              </a:rPr>
              <a:t>Our Mission</a:t>
            </a:r>
            <a:endParaRPr lang="en-US" sz="4000" dirty="0"/>
          </a:p>
        </p:txBody>
      </p:sp>
      <p:sp>
        <p:nvSpPr>
          <p:cNvPr id="14" name="Text 7"/>
          <p:cNvSpPr/>
          <p:nvPr/>
        </p:nvSpPr>
        <p:spPr>
          <a:xfrm>
            <a:off x="1524191" y="3848100"/>
            <a:ext cx="8052806" cy="1930400"/>
          </a:xfrm>
          <a:prstGeom prst="rect">
            <a:avLst/>
          </a:prstGeom>
          <a:noFill/>
          <a:ln/>
        </p:spPr>
        <p:txBody>
          <a:bodyPr wrap="square" lIns="0" tIns="0" rIns="0" bIns="0" rtlCol="0" anchor="t"/>
          <a:lstStyle/>
          <a:p>
            <a:pPr marL="0" indent="0" algn="l">
              <a:lnSpc>
                <a:spcPts val="3600"/>
              </a:lnSpc>
              <a:buNone/>
            </a:pPr>
            <a:r>
              <a:rPr lang="en-US" sz="2400" kern="0" spc="-24" dirty="0">
                <a:solidFill>
                  <a:srgbClr val="000000">
                    <a:alpha val="100000"/>
                  </a:srgbClr>
                </a:solidFill>
                <a:latin typeface="Inter Regular" pitchFamily="34" charset="0"/>
                <a:ea typeface="Inter Regular" pitchFamily="34" charset="-122"/>
                <a:cs typeface="Inter Regular" pitchFamily="34" charset="-120"/>
              </a:rPr>
              <a:t>At the heart of our work lies a shared goal: to build cities that are not only intelligent and efficient, but also inclusive, adaptive, and sustainable. Our mission and vision guide every innovation we deliver.</a:t>
            </a:r>
            <a:endParaRPr lang="en-US" sz="2400" dirty="0"/>
          </a:p>
        </p:txBody>
      </p:sp>
      <p:sp>
        <p:nvSpPr>
          <p:cNvPr id="15" name="Text 8"/>
          <p:cNvSpPr/>
          <p:nvPr/>
        </p:nvSpPr>
        <p:spPr>
          <a:xfrm>
            <a:off x="13196949" y="3962400"/>
            <a:ext cx="8586273" cy="1016000"/>
          </a:xfrm>
          <a:prstGeom prst="rect">
            <a:avLst/>
          </a:prstGeom>
          <a:noFill/>
          <a:ln/>
        </p:spPr>
        <p:txBody>
          <a:bodyPr wrap="square" lIns="0" tIns="0" rIns="0" bIns="0" rtlCol="0" anchor="t"/>
          <a:lstStyle/>
          <a:p>
            <a:pPr marL="0" indent="0" algn="l">
              <a:lnSpc>
                <a:spcPts val="3600"/>
              </a:lnSpc>
              <a:buNone/>
            </a:pPr>
            <a:r>
              <a:rPr lang="en-US" sz="2400" kern="0" spc="-24" dirty="0">
                <a:solidFill>
                  <a:srgbClr val="000000">
                    <a:alpha val="100000"/>
                  </a:srgbClr>
                </a:solidFill>
                <a:latin typeface="Inter Regular" pitchFamily="34" charset="0"/>
                <a:ea typeface="Inter Regular" pitchFamily="34" charset="-122"/>
                <a:cs typeface="Inter Regular" pitchFamily="34" charset="-120"/>
              </a:rPr>
              <a:t>To shape responsive, livable, and future-ready urban environments through smart and sustainable technologies.</a:t>
            </a:r>
            <a:endParaRPr lang="en-US" sz="2400" dirty="0"/>
          </a:p>
        </p:txBody>
      </p:sp>
      <p:sp>
        <p:nvSpPr>
          <p:cNvPr id="16" name="Text 9"/>
          <p:cNvSpPr/>
          <p:nvPr/>
        </p:nvSpPr>
        <p:spPr>
          <a:xfrm>
            <a:off x="12942918" y="10655300"/>
            <a:ext cx="9094337" cy="1016000"/>
          </a:xfrm>
          <a:prstGeom prst="rect">
            <a:avLst/>
          </a:prstGeom>
          <a:noFill/>
          <a:ln/>
        </p:spPr>
        <p:txBody>
          <a:bodyPr wrap="square" lIns="0" tIns="0" rIns="0" bIns="0" rtlCol="0" anchor="t"/>
          <a:lstStyle/>
          <a:p>
            <a:pPr marL="0" indent="0" algn="l">
              <a:lnSpc>
                <a:spcPts val="3600"/>
              </a:lnSpc>
              <a:buNone/>
            </a:pPr>
            <a:r>
              <a:rPr lang="en-US" sz="2400" kern="0" spc="-24" dirty="0">
                <a:solidFill>
                  <a:srgbClr val="000000">
                    <a:alpha val="100000"/>
                  </a:srgbClr>
                </a:solidFill>
                <a:latin typeface="Inter Regular" pitchFamily="34" charset="0"/>
                <a:ea typeface="Inter Regular" pitchFamily="34" charset="-122"/>
                <a:cs typeface="Inter Regular" pitchFamily="34" charset="-120"/>
              </a:rPr>
              <a:t>To develop and scale connected, efficient, and adaptive urban infrastructure that enhances quality of life for all citizens.</a:t>
            </a:r>
            <a:endParaRPr lang="en-US" sz="2400" dirty="0"/>
          </a:p>
        </p:txBody>
      </p:sp>
      <p:sp>
        <p:nvSpPr>
          <p:cNvPr id="17" name="Shape 10"/>
          <p:cNvSpPr/>
          <p:nvPr/>
        </p:nvSpPr>
        <p:spPr>
          <a:xfrm>
            <a:off x="1498787" y="6350000"/>
            <a:ext cx="8675184" cy="1600200"/>
          </a:xfrm>
          <a:prstGeom prst="roundRect">
            <a:avLst>
              <a:gd name="adj" fmla="val 12000"/>
            </a:avLst>
          </a:prstGeom>
          <a:noFill/>
          <a:ln w="12700">
            <a:solidFill>
              <a:srgbClr val="000000"/>
            </a:solidFill>
            <a:prstDash val="solid"/>
          </a:ln>
        </p:spPr>
        <p:txBody>
          <a:bodyPr/>
          <a:lstStyle/>
          <a:p>
            <a:endParaRPr lang="en-ID"/>
          </a:p>
        </p:txBody>
      </p:sp>
      <p:sp>
        <p:nvSpPr>
          <p:cNvPr id="18" name="Shape 11"/>
          <p:cNvSpPr/>
          <p:nvPr/>
        </p:nvSpPr>
        <p:spPr>
          <a:xfrm>
            <a:off x="1498787" y="8255000"/>
            <a:ext cx="8675184" cy="1549400"/>
          </a:xfrm>
          <a:prstGeom prst="roundRect">
            <a:avLst>
              <a:gd name="adj" fmla="val 12393"/>
            </a:avLst>
          </a:prstGeom>
          <a:noFill/>
          <a:ln w="12700">
            <a:solidFill>
              <a:srgbClr val="000000"/>
            </a:solidFill>
            <a:prstDash val="solid"/>
          </a:ln>
        </p:spPr>
        <p:txBody>
          <a:bodyPr/>
          <a:lstStyle/>
          <a:p>
            <a:endParaRPr lang="en-ID"/>
          </a:p>
        </p:txBody>
      </p:sp>
      <p:sp>
        <p:nvSpPr>
          <p:cNvPr id="19" name="Shape 12"/>
          <p:cNvSpPr/>
          <p:nvPr/>
        </p:nvSpPr>
        <p:spPr>
          <a:xfrm>
            <a:off x="9043530" y="10896600"/>
            <a:ext cx="406451" cy="406400"/>
          </a:xfrm>
          <a:prstGeom prst="rect">
            <a:avLst/>
          </a:prstGeom>
          <a:noFill/>
          <a:ln/>
        </p:spPr>
        <p:txBody>
          <a:bodyPr/>
          <a:lstStyle/>
          <a:p>
            <a:endParaRPr lang="en-ID"/>
          </a:p>
        </p:txBody>
      </p:sp>
      <p:pic>
        <p:nvPicPr>
          <p:cNvPr id="20" name="Image 5"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020955" y="10874022"/>
            <a:ext cx="451601" cy="451555"/>
          </a:xfrm>
          <a:prstGeom prst="rect">
            <a:avLst/>
          </a:prstGeom>
        </p:spPr>
      </p:pic>
      <p:sp>
        <p:nvSpPr>
          <p:cNvPr id="21" name="Shape 13"/>
          <p:cNvSpPr/>
          <p:nvPr/>
        </p:nvSpPr>
        <p:spPr>
          <a:xfrm>
            <a:off x="1498787" y="10210800"/>
            <a:ext cx="8675184" cy="1778000"/>
          </a:xfrm>
          <a:prstGeom prst="roundRect">
            <a:avLst>
              <a:gd name="adj" fmla="val 10800"/>
            </a:avLst>
          </a:prstGeom>
          <a:noFill/>
          <a:ln w="12700">
            <a:solidFill>
              <a:srgbClr val="000000"/>
            </a:solidFill>
            <a:prstDash val="solid"/>
          </a:ln>
        </p:spPr>
        <p:txBody>
          <a:bodyPr/>
          <a:lstStyle/>
          <a:p>
            <a:endParaRPr lang="en-ID"/>
          </a:p>
        </p:txBody>
      </p:sp>
      <p:sp>
        <p:nvSpPr>
          <p:cNvPr id="22" name="Text 14"/>
          <p:cNvSpPr/>
          <p:nvPr/>
        </p:nvSpPr>
        <p:spPr>
          <a:xfrm>
            <a:off x="1917940" y="6692900"/>
            <a:ext cx="5436279" cy="1016000"/>
          </a:xfrm>
          <a:prstGeom prst="rect">
            <a:avLst/>
          </a:prstGeom>
          <a:noFill/>
          <a:ln/>
        </p:spPr>
        <p:txBody>
          <a:bodyPr wrap="square" lIns="0" tIns="0" rIns="0" bIns="0" rtlCol="0" anchor="t"/>
          <a:lstStyle/>
          <a:p>
            <a:pPr marL="0" indent="0" algn="l">
              <a:lnSpc>
                <a:spcPts val="3600"/>
              </a:lnSpc>
              <a:buNone/>
            </a:pPr>
            <a:r>
              <a:rPr lang="en-US" sz="2400" kern="0" spc="-24" dirty="0">
                <a:solidFill>
                  <a:srgbClr val="000000">
                    <a:alpha val="100000"/>
                  </a:srgbClr>
                </a:solidFill>
                <a:latin typeface="Inter Bold" pitchFamily="34" charset="0"/>
                <a:ea typeface="Inter Bold" pitchFamily="34" charset="-122"/>
                <a:cs typeface="Inter Bold" pitchFamily="34" charset="-120"/>
              </a:rPr>
              <a:t>Innovation</a:t>
            </a:r>
            <a:r>
              <a:rPr lang="en-US" sz="2400" kern="0" spc="-24" dirty="0">
                <a:solidFill>
                  <a:srgbClr val="000000">
                    <a:alpha val="100000"/>
                  </a:srgbClr>
                </a:solidFill>
                <a:latin typeface="Inter Regular" pitchFamily="34" charset="0"/>
                <a:ea typeface="Inter Regular" pitchFamily="34" charset="-122"/>
                <a:cs typeface="Inter Regular" pitchFamily="34" charset="-120"/>
              </a:rPr>
              <a:t> – Pioneering future-ready urban solutions.</a:t>
            </a:r>
            <a:endParaRPr lang="en-US" sz="2400" dirty="0"/>
          </a:p>
        </p:txBody>
      </p:sp>
      <p:sp>
        <p:nvSpPr>
          <p:cNvPr id="23" name="Text 15"/>
          <p:cNvSpPr/>
          <p:nvPr/>
        </p:nvSpPr>
        <p:spPr>
          <a:xfrm>
            <a:off x="1917940" y="8572500"/>
            <a:ext cx="4356645" cy="1016000"/>
          </a:xfrm>
          <a:prstGeom prst="rect">
            <a:avLst/>
          </a:prstGeom>
          <a:noFill/>
          <a:ln/>
        </p:spPr>
        <p:txBody>
          <a:bodyPr wrap="square" lIns="0" tIns="0" rIns="0" bIns="0" rtlCol="0" anchor="t"/>
          <a:lstStyle/>
          <a:p>
            <a:pPr marL="0" indent="0" algn="l">
              <a:lnSpc>
                <a:spcPts val="3600"/>
              </a:lnSpc>
              <a:buNone/>
            </a:pPr>
            <a:r>
              <a:rPr lang="en-US" sz="2400" kern="0" spc="-24" dirty="0">
                <a:solidFill>
                  <a:srgbClr val="000000">
                    <a:alpha val="100000"/>
                  </a:srgbClr>
                </a:solidFill>
                <a:latin typeface="Inter Bold" pitchFamily="34" charset="0"/>
                <a:ea typeface="Inter Bold" pitchFamily="34" charset="-122"/>
                <a:cs typeface="Inter Bold" pitchFamily="34" charset="-120"/>
              </a:rPr>
              <a:t>Inclusivity</a:t>
            </a:r>
            <a:r>
              <a:rPr lang="en-US" sz="2400" kern="0" spc="-24" dirty="0">
                <a:solidFill>
                  <a:srgbClr val="000000">
                    <a:alpha val="100000"/>
                  </a:srgbClr>
                </a:solidFill>
                <a:latin typeface="Inter Regular" pitchFamily="34" charset="0"/>
                <a:ea typeface="Inter Regular" pitchFamily="34" charset="-122"/>
                <a:cs typeface="Inter Regular" pitchFamily="34" charset="-120"/>
              </a:rPr>
              <a:t> – Ensuring access, equity, and opportunity for all.</a:t>
            </a:r>
            <a:endParaRPr lang="en-US" sz="2400" dirty="0"/>
          </a:p>
        </p:txBody>
      </p:sp>
      <p:sp>
        <p:nvSpPr>
          <p:cNvPr id="24" name="Text 16"/>
          <p:cNvSpPr/>
          <p:nvPr/>
        </p:nvSpPr>
        <p:spPr>
          <a:xfrm>
            <a:off x="1917940" y="10642600"/>
            <a:ext cx="6096762" cy="1016000"/>
          </a:xfrm>
          <a:prstGeom prst="rect">
            <a:avLst/>
          </a:prstGeom>
          <a:noFill/>
          <a:ln/>
        </p:spPr>
        <p:txBody>
          <a:bodyPr wrap="square" lIns="0" tIns="0" rIns="0" bIns="0" rtlCol="0" anchor="t"/>
          <a:lstStyle/>
          <a:p>
            <a:pPr marL="0" indent="0" algn="l">
              <a:lnSpc>
                <a:spcPts val="3600"/>
              </a:lnSpc>
              <a:buNone/>
            </a:pPr>
            <a:r>
              <a:rPr lang="en-US" sz="2400" kern="0" spc="-24" dirty="0">
                <a:solidFill>
                  <a:srgbClr val="000000">
                    <a:alpha val="100000"/>
                  </a:srgbClr>
                </a:solidFill>
                <a:latin typeface="Inter Bold" pitchFamily="34" charset="0"/>
                <a:ea typeface="Inter Bold" pitchFamily="34" charset="-122"/>
                <a:cs typeface="Inter Bold" pitchFamily="34" charset="-120"/>
              </a:rPr>
              <a:t>Transparency</a:t>
            </a:r>
            <a:r>
              <a:rPr lang="en-US" sz="2400" kern="0" spc="-24" dirty="0">
                <a:solidFill>
                  <a:srgbClr val="000000">
                    <a:alpha val="100000"/>
                  </a:srgbClr>
                </a:solidFill>
                <a:latin typeface="Inter Regular" pitchFamily="34" charset="0"/>
                <a:ea typeface="Inter Regular" pitchFamily="34" charset="-122"/>
                <a:cs typeface="Inter Regular" pitchFamily="34" charset="-120"/>
              </a:rPr>
              <a:t> – Data-driven, accountable, and open by design.</a:t>
            </a:r>
            <a:endParaRPr lang="en-US" sz="2400" dirty="0"/>
          </a:p>
        </p:txBody>
      </p:sp>
      <p:sp>
        <p:nvSpPr>
          <p:cNvPr id="25" name="Shape 17"/>
          <p:cNvSpPr/>
          <p:nvPr/>
        </p:nvSpPr>
        <p:spPr>
          <a:xfrm>
            <a:off x="9043530" y="8826500"/>
            <a:ext cx="406451" cy="406400"/>
          </a:xfrm>
          <a:prstGeom prst="rect">
            <a:avLst/>
          </a:prstGeom>
          <a:noFill/>
          <a:ln/>
        </p:spPr>
        <p:txBody>
          <a:bodyPr/>
          <a:lstStyle/>
          <a:p>
            <a:endParaRPr lang="en-ID"/>
          </a:p>
        </p:txBody>
      </p:sp>
      <p:pic>
        <p:nvPicPr>
          <p:cNvPr id="26" name="Image 6" descr=" "/>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024478" y="8807448"/>
            <a:ext cx="444556" cy="444505"/>
          </a:xfrm>
          <a:prstGeom prst="rect">
            <a:avLst/>
          </a:prstGeom>
        </p:spPr>
      </p:pic>
      <p:sp>
        <p:nvSpPr>
          <p:cNvPr id="27" name="Shape 18"/>
          <p:cNvSpPr/>
          <p:nvPr/>
        </p:nvSpPr>
        <p:spPr>
          <a:xfrm>
            <a:off x="9043530" y="6946900"/>
            <a:ext cx="406451" cy="406400"/>
          </a:xfrm>
          <a:prstGeom prst="rect">
            <a:avLst/>
          </a:prstGeom>
          <a:noFill/>
          <a:ln/>
        </p:spPr>
        <p:txBody>
          <a:bodyPr/>
          <a:lstStyle/>
          <a:p>
            <a:endParaRPr lang="en-ID"/>
          </a:p>
        </p:txBody>
      </p:sp>
      <p:pic>
        <p:nvPicPr>
          <p:cNvPr id="28" name="Image 7"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020955" y="6924322"/>
            <a:ext cx="451601" cy="451555"/>
          </a:xfrm>
          <a:prstGeom prst="rect">
            <a:avLst/>
          </a:prstGeom>
        </p:spPr>
      </p:pic>
      <p:sp>
        <p:nvSpPr>
          <p:cNvPr id="2" name="Picture Placeholder 2">
            <a:extLst>
              <a:ext uri="{FF2B5EF4-FFF2-40B4-BE49-F238E27FC236}">
                <a16:creationId xmlns:a16="http://schemas.microsoft.com/office/drawing/2014/main" id="{0F6C561D-6445-8314-09CE-3E486496D051}"/>
              </a:ext>
            </a:extLst>
          </p:cNvPr>
          <p:cNvSpPr>
            <a:spLocks noGrp="1"/>
          </p:cNvSpPr>
          <p:nvPr>
            <p:ph type="pic" sz="quarter" idx="10"/>
          </p:nvPr>
        </p:nvSpPr>
        <p:spPr>
          <a:xfrm>
            <a:off x="12076803" y="6096001"/>
            <a:ext cx="10758245" cy="3136900"/>
          </a:xfrm>
          <a:prstGeom prst="round2SameRect">
            <a:avLst>
              <a:gd name="adj1" fmla="val 5655"/>
              <a:gd name="adj2" fmla="val 0"/>
            </a:avLst>
          </a:prstGeom>
        </p:spPr>
        <p:txBody>
          <a:bodyPr/>
          <a:lstStyle/>
          <a:p>
            <a:endParaRPr lang="en-ID"/>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64AADF44-55D0-8DE2-C770-044AFDE599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 y="-1786"/>
            <a:ext cx="24387175" cy="13717786"/>
          </a:xfrm>
          <a:prstGeom prst="rect">
            <a:avLst/>
          </a:prstGeom>
        </p:spPr>
      </p:pic>
      <p:pic>
        <p:nvPicPr>
          <p:cNvPr id="3"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61851" y="10011482"/>
            <a:ext cx="17009314" cy="3704518"/>
          </a:xfrm>
          <a:prstGeom prst="rect">
            <a:avLst/>
          </a:prstGeom>
        </p:spPr>
      </p:pic>
      <p:sp>
        <p:nvSpPr>
          <p:cNvPr id="4" name="Text 0"/>
          <p:cNvSpPr/>
          <p:nvPr/>
        </p:nvSpPr>
        <p:spPr>
          <a:xfrm>
            <a:off x="4538701" y="5473700"/>
            <a:ext cx="15042913" cy="2048933"/>
          </a:xfrm>
          <a:prstGeom prst="rect">
            <a:avLst/>
          </a:prstGeom>
          <a:noFill/>
          <a:ln/>
        </p:spPr>
        <p:txBody>
          <a:bodyPr wrap="square" lIns="0" tIns="0" rIns="0" bIns="0" rtlCol="0" anchor="t"/>
          <a:lstStyle/>
          <a:p>
            <a:pPr marL="0" indent="0" algn="ctr">
              <a:lnSpc>
                <a:spcPts val="7040"/>
              </a:lnSpc>
              <a:buNone/>
            </a:pPr>
            <a:r>
              <a:rPr lang="en-US" sz="6400" dirty="0">
                <a:solidFill>
                  <a:srgbClr val="131313">
                    <a:alpha val="100000"/>
                  </a:srgbClr>
                </a:solidFill>
                <a:latin typeface="Inter Bold" pitchFamily="34" charset="0"/>
                <a:ea typeface="Inter Bold" pitchFamily="34" charset="-122"/>
                <a:cs typeface="Inter Bold" pitchFamily="34" charset="-120"/>
              </a:rPr>
              <a:t>Smart cities are not about sensors, </a:t>
            </a:r>
            <a:endParaRPr lang="en-US" sz="6400" dirty="0"/>
          </a:p>
          <a:p>
            <a:pPr marL="0" indent="0" algn="ctr">
              <a:lnSpc>
                <a:spcPts val="7040"/>
              </a:lnSpc>
              <a:buNone/>
            </a:pPr>
            <a:r>
              <a:rPr lang="en-US" sz="6400" dirty="0">
                <a:solidFill>
                  <a:srgbClr val="131313">
                    <a:alpha val="100000"/>
                  </a:srgbClr>
                </a:solidFill>
                <a:latin typeface="Inter Bold" pitchFamily="34" charset="0"/>
                <a:ea typeface="Inter Bold" pitchFamily="34" charset="-122"/>
                <a:cs typeface="Inter Bold" pitchFamily="34" charset="-120"/>
              </a:rPr>
              <a:t>but about how they serve the people.</a:t>
            </a:r>
            <a:endParaRPr lang="en-US" sz="6400" dirty="0"/>
          </a:p>
        </p:txBody>
      </p:sp>
      <p:sp>
        <p:nvSpPr>
          <p:cNvPr id="5" name="Text 1"/>
          <p:cNvSpPr/>
          <p:nvPr/>
        </p:nvSpPr>
        <p:spPr>
          <a:xfrm>
            <a:off x="7201800" y="7785100"/>
            <a:ext cx="9691311" cy="558800"/>
          </a:xfrm>
          <a:prstGeom prst="rect">
            <a:avLst/>
          </a:prstGeom>
          <a:noFill/>
          <a:ln/>
        </p:spPr>
        <p:txBody>
          <a:bodyPr wrap="square" lIns="0" tIns="0" rIns="0" bIns="0" rtlCol="0" anchor="t"/>
          <a:lstStyle/>
          <a:p>
            <a:pPr marL="0" indent="0" algn="ctr">
              <a:lnSpc>
                <a:spcPts val="3600"/>
              </a:lnSpc>
              <a:buNone/>
            </a:pPr>
            <a:r>
              <a:rPr lang="en-US" sz="2400" kern="0" spc="-24" dirty="0">
                <a:solidFill>
                  <a:srgbClr val="131313">
                    <a:alpha val="100000"/>
                  </a:srgbClr>
                </a:solidFill>
                <a:latin typeface="Inter Regular" pitchFamily="34" charset="0"/>
                <a:ea typeface="Inter Regular" pitchFamily="34" charset="-122"/>
                <a:cs typeface="Inter Regular" pitchFamily="34" charset="-120"/>
              </a:rPr>
              <a:t>“Janette Sadik-Khan (Former NYC Commissioner of Transportation)”</a:t>
            </a:r>
            <a:endParaRPr lang="en-US" sz="2400" dirty="0"/>
          </a:p>
        </p:txBody>
      </p:sp>
      <p:pic>
        <p:nvPicPr>
          <p:cNvPr id="6"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61851" y="0"/>
            <a:ext cx="17009314" cy="42125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pic>
        <p:nvPicPr>
          <p:cNvPr id="64" name="Graphic 63">
            <a:extLst>
              <a:ext uri="{FF2B5EF4-FFF2-40B4-BE49-F238E27FC236}">
                <a16:creationId xmlns:a16="http://schemas.microsoft.com/office/drawing/2014/main" id="{C6FA8B8C-F2A5-0F35-1521-7497B5EA6F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 y="-1786"/>
            <a:ext cx="24387175" cy="13717786"/>
          </a:xfrm>
          <a:prstGeom prst="rect">
            <a:avLst/>
          </a:prstGeom>
        </p:spPr>
      </p:pic>
      <p:pic>
        <p:nvPicPr>
          <p:cNvPr id="3" name="Image 1" descr=" "/>
          <p:cNvPicPr>
            <a:picLocks noGrp="1" noRot="1" noChangeAspect="1" noMove="1" noResize="1" noEditPoints="1" noAdjustHandles="1" noChangeArrowheads="1" noChangeShapeType="1" noCrop="1"/>
          </p:cNvPicPr>
          <p:nvPr/>
        </p:nvPicPr>
        <p:blipFill>
          <a:blip r:embed="rId5">
            <a:extLst>
              <a:ext uri="{96DAC541-7B7A-43D3-8B79-37D633B846F1}">
                <asvg:svgBlip xmlns:asvg="http://schemas.microsoft.com/office/drawing/2016/SVG/main" r:embed="rId6"/>
              </a:ext>
            </a:extLst>
          </a:blip>
          <a:stretch>
            <a:fillRect/>
          </a:stretch>
        </p:blipFill>
        <p:spPr>
          <a:xfrm>
            <a:off x="1524191" y="4622800"/>
            <a:ext cx="9919940" cy="7696200"/>
          </a:xfrm>
          <a:prstGeom prst="rect">
            <a:avLst/>
          </a:prstGeom>
        </p:spPr>
      </p:pic>
      <p:pic>
        <p:nvPicPr>
          <p:cNvPr id="4" name="Image 2" descr=" "/>
          <p:cNvPicPr>
            <a:picLocks noGrp="1" noRot="1" noChangeAspect="1" noMove="1" noResize="1" noEditPoints="1" noAdjustHandles="1" noChangeArrowheads="1" noChangeShapeType="1" noCrop="1"/>
          </p:cNvPicPr>
          <p:nvPr/>
        </p:nvPicPr>
        <p:blipFill>
          <a:blip r:embed="rId7">
            <a:extLst>
              <a:ext uri="{96DAC541-7B7A-43D3-8B79-37D633B846F1}">
                <asvg:svgBlip xmlns:asvg="http://schemas.microsoft.com/office/drawing/2016/SVG/main" r:embed="rId8"/>
              </a:ext>
            </a:extLst>
          </a:blip>
          <a:stretch>
            <a:fillRect/>
          </a:stretch>
        </p:blipFill>
        <p:spPr>
          <a:xfrm>
            <a:off x="1524191" y="4622800"/>
            <a:ext cx="9919940" cy="927100"/>
          </a:xfrm>
          <a:prstGeom prst="rect">
            <a:avLst/>
          </a:prstGeom>
        </p:spPr>
      </p:pic>
      <p:sp>
        <p:nvSpPr>
          <p:cNvPr id="5" name="Text 0"/>
          <p:cNvSpPr>
            <a:spLocks noGrp="1" noRot="1" noMove="1" noResize="1" noEditPoints="1" noAdjustHandles="1" noChangeArrowheads="1" noChangeShapeType="1"/>
          </p:cNvSpPr>
          <p:nvPr/>
        </p:nvSpPr>
        <p:spPr>
          <a:xfrm>
            <a:off x="1892537" y="4965700"/>
            <a:ext cx="5432046"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80000"/>
                  </a:srgbClr>
                </a:solidFill>
                <a:latin typeface="Plus Jakarta Sans Regular" pitchFamily="34" charset="0"/>
                <a:ea typeface="Plus Jakarta Sans Regular" pitchFamily="34" charset="-122"/>
                <a:cs typeface="Plus Jakarta Sans Regular" pitchFamily="34" charset="-120"/>
              </a:rPr>
              <a:t>Economic Cost of Congestion in Major Cities</a:t>
            </a:r>
            <a:endParaRPr lang="en-US" sz="2000" dirty="0"/>
          </a:p>
        </p:txBody>
      </p:sp>
      <p:pic>
        <p:nvPicPr>
          <p:cNvPr id="6" name="Image 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766258" y="1117740"/>
            <a:ext cx="273971" cy="273935"/>
          </a:xfrm>
          <a:prstGeom prst="rect">
            <a:avLst/>
          </a:prstGeom>
        </p:spPr>
      </p:pic>
      <p:pic>
        <p:nvPicPr>
          <p:cNvPr id="7" name="Image 4"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1072479" y="1117740"/>
            <a:ext cx="273971" cy="273935"/>
          </a:xfrm>
          <a:prstGeom prst="rect">
            <a:avLst/>
          </a:prstGeom>
        </p:spPr>
      </p:pic>
      <p:pic>
        <p:nvPicPr>
          <p:cNvPr id="8" name="Image 5"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460161" y="1117740"/>
            <a:ext cx="273838" cy="273805"/>
          </a:xfrm>
          <a:prstGeom prst="rect">
            <a:avLst/>
          </a:prstGeom>
        </p:spPr>
      </p:pic>
      <p:sp>
        <p:nvSpPr>
          <p:cNvPr id="9" name="Text 1"/>
          <p:cNvSpPr/>
          <p:nvPr/>
        </p:nvSpPr>
        <p:spPr>
          <a:xfrm>
            <a:off x="21477808" y="1083173"/>
            <a:ext cx="1431046"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Bold" pitchFamily="34" charset="0"/>
                <a:ea typeface="Plus Jakarta Sans Bold" pitchFamily="34" charset="-122"/>
                <a:cs typeface="Plus Jakarta Sans Bold" pitchFamily="34" charset="-120"/>
              </a:rPr>
              <a:t>Metriplace</a:t>
            </a:r>
            <a:endParaRPr lang="en-US" sz="2000" dirty="0"/>
          </a:p>
        </p:txBody>
      </p:sp>
      <p:sp>
        <p:nvSpPr>
          <p:cNvPr id="10" name="Text 2"/>
          <p:cNvSpPr/>
          <p:nvPr/>
        </p:nvSpPr>
        <p:spPr>
          <a:xfrm>
            <a:off x="1524191" y="1066800"/>
            <a:ext cx="1100804" cy="338667"/>
          </a:xfrm>
          <a:prstGeom prst="rect">
            <a:avLst/>
          </a:prstGeom>
          <a:noFill/>
          <a:ln/>
        </p:spPr>
        <p:txBody>
          <a:bodyPr wrap="square" lIns="0" tIns="0" rIns="0" bIns="0" rtlCol="0" anchor="t"/>
          <a:lstStyle/>
          <a:p>
            <a:pPr marL="0" indent="0" algn="l">
              <a:lnSpc>
                <a:spcPts val="20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Page 05</a:t>
            </a:r>
            <a:endParaRPr lang="en-US" sz="2000" dirty="0"/>
          </a:p>
        </p:txBody>
      </p:sp>
      <p:sp>
        <p:nvSpPr>
          <p:cNvPr id="37" name="Text 16"/>
          <p:cNvSpPr/>
          <p:nvPr/>
        </p:nvSpPr>
        <p:spPr>
          <a:xfrm>
            <a:off x="14200375" y="2794000"/>
            <a:ext cx="8421153" cy="1930400"/>
          </a:xfrm>
          <a:prstGeom prst="rect">
            <a:avLst/>
          </a:prstGeom>
          <a:noFill/>
          <a:ln/>
        </p:spPr>
        <p:txBody>
          <a:bodyPr wrap="square" lIns="0" tIns="0" rIns="0" bIns="0" rtlCol="0" anchor="t"/>
          <a:lstStyle/>
          <a:p>
            <a:pPr marL="0" indent="0" algn="l">
              <a:lnSpc>
                <a:spcPts val="3600"/>
              </a:lnSpc>
              <a:buNone/>
            </a:pPr>
            <a:r>
              <a:rPr lang="en-US" sz="2400" kern="0" spc="-24" dirty="0">
                <a:solidFill>
                  <a:srgbClr val="000000">
                    <a:alpha val="100000"/>
                  </a:srgbClr>
                </a:solidFill>
                <a:latin typeface="Inter Regular" pitchFamily="34" charset="0"/>
                <a:ea typeface="Inter Regular" pitchFamily="34" charset="-122"/>
                <a:cs typeface="Inter Regular" pitchFamily="34" charset="-120"/>
              </a:rPr>
              <a:t>As urban populations continue to grow, modern cities face mounting pressure on infrastructure, affordability, and sustainability. These challenges demand smart, scalable, and tech-driven solutions.</a:t>
            </a:r>
            <a:endParaRPr lang="en-US" sz="2400" dirty="0"/>
          </a:p>
        </p:txBody>
      </p:sp>
      <p:pic>
        <p:nvPicPr>
          <p:cNvPr id="38" name="Image 19" descr=" "/>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3971746" y="5156200"/>
            <a:ext cx="8789499" cy="6807200"/>
          </a:xfrm>
          <a:prstGeom prst="rect">
            <a:avLst/>
          </a:prstGeom>
        </p:spPr>
      </p:pic>
      <p:pic>
        <p:nvPicPr>
          <p:cNvPr id="39" name="Image 20"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4479810" y="6616700"/>
            <a:ext cx="406451" cy="406400"/>
          </a:xfrm>
          <a:prstGeom prst="rect">
            <a:avLst/>
          </a:prstGeom>
        </p:spPr>
      </p:pic>
      <p:pic>
        <p:nvPicPr>
          <p:cNvPr id="40" name="Image 21" descr=" "/>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4479810" y="7696200"/>
            <a:ext cx="406451" cy="406400"/>
          </a:xfrm>
          <a:prstGeom prst="rect">
            <a:avLst/>
          </a:prstGeom>
        </p:spPr>
      </p:pic>
      <p:pic>
        <p:nvPicPr>
          <p:cNvPr id="41" name="Image 22" descr=" "/>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4479810" y="8775700"/>
            <a:ext cx="406451" cy="406400"/>
          </a:xfrm>
          <a:prstGeom prst="rect">
            <a:avLst/>
          </a:prstGeom>
        </p:spPr>
      </p:pic>
      <p:pic>
        <p:nvPicPr>
          <p:cNvPr id="42" name="Image 23" descr=" "/>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4479810" y="9855200"/>
            <a:ext cx="406451" cy="406400"/>
          </a:xfrm>
          <a:prstGeom prst="rect">
            <a:avLst/>
          </a:prstGeom>
        </p:spPr>
      </p:pic>
      <p:pic>
        <p:nvPicPr>
          <p:cNvPr id="43" name="Image 24" descr=" "/>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4479810" y="10947400"/>
            <a:ext cx="406451" cy="406400"/>
          </a:xfrm>
          <a:prstGeom prst="rect">
            <a:avLst/>
          </a:prstGeom>
        </p:spPr>
      </p:pic>
      <p:sp>
        <p:nvSpPr>
          <p:cNvPr id="44" name="Text 17"/>
          <p:cNvSpPr/>
          <p:nvPr/>
        </p:nvSpPr>
        <p:spPr>
          <a:xfrm>
            <a:off x="15089486" y="6692900"/>
            <a:ext cx="1812093" cy="338667"/>
          </a:xfrm>
          <a:prstGeom prst="rect">
            <a:avLst/>
          </a:prstGeom>
          <a:noFill/>
          <a:ln/>
        </p:spPr>
        <p:txBody>
          <a:bodyPr wrap="square" lIns="0" tIns="0" rIns="0" bIns="0" rtlCol="0" anchor="t"/>
          <a:lstStyle/>
          <a:p>
            <a:pPr marL="0" indent="0" algn="l">
              <a:lnSpc>
                <a:spcPts val="20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North America</a:t>
            </a:r>
            <a:endParaRPr lang="en-US" sz="2000" dirty="0"/>
          </a:p>
        </p:txBody>
      </p:sp>
      <p:sp>
        <p:nvSpPr>
          <p:cNvPr id="45" name="Text 18"/>
          <p:cNvSpPr/>
          <p:nvPr/>
        </p:nvSpPr>
        <p:spPr>
          <a:xfrm>
            <a:off x="15089486" y="7772400"/>
            <a:ext cx="973788" cy="338667"/>
          </a:xfrm>
          <a:prstGeom prst="rect">
            <a:avLst/>
          </a:prstGeom>
          <a:noFill/>
          <a:ln/>
        </p:spPr>
        <p:txBody>
          <a:bodyPr wrap="square" lIns="0" tIns="0" rIns="0" bIns="0" rtlCol="0" anchor="t"/>
          <a:lstStyle/>
          <a:p>
            <a:pPr marL="0" indent="0" algn="l">
              <a:lnSpc>
                <a:spcPts val="20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Europe</a:t>
            </a:r>
            <a:endParaRPr lang="en-US" sz="2000" dirty="0"/>
          </a:p>
        </p:txBody>
      </p:sp>
      <p:sp>
        <p:nvSpPr>
          <p:cNvPr id="46" name="Text 19"/>
          <p:cNvSpPr/>
          <p:nvPr/>
        </p:nvSpPr>
        <p:spPr>
          <a:xfrm>
            <a:off x="15089486" y="8851900"/>
            <a:ext cx="922982" cy="338667"/>
          </a:xfrm>
          <a:prstGeom prst="rect">
            <a:avLst/>
          </a:prstGeom>
          <a:noFill/>
          <a:ln/>
        </p:spPr>
        <p:txBody>
          <a:bodyPr wrap="square" lIns="0" tIns="0" rIns="0" bIns="0" rtlCol="0" anchor="t"/>
          <a:lstStyle/>
          <a:p>
            <a:pPr marL="0" indent="0" algn="l">
              <a:lnSpc>
                <a:spcPts val="20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ASEAN</a:t>
            </a:r>
            <a:endParaRPr lang="en-US" sz="2000" dirty="0"/>
          </a:p>
        </p:txBody>
      </p:sp>
      <p:sp>
        <p:nvSpPr>
          <p:cNvPr id="47" name="Text 20"/>
          <p:cNvSpPr/>
          <p:nvPr/>
        </p:nvSpPr>
        <p:spPr>
          <a:xfrm>
            <a:off x="15089486" y="9944100"/>
            <a:ext cx="1710480" cy="338667"/>
          </a:xfrm>
          <a:prstGeom prst="rect">
            <a:avLst/>
          </a:prstGeom>
          <a:noFill/>
          <a:ln/>
        </p:spPr>
        <p:txBody>
          <a:bodyPr wrap="square" lIns="0" tIns="0" rIns="0" bIns="0" rtlCol="0" anchor="t"/>
          <a:lstStyle/>
          <a:p>
            <a:pPr marL="0" indent="0" algn="l">
              <a:lnSpc>
                <a:spcPts val="20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Latin America</a:t>
            </a:r>
            <a:endParaRPr lang="en-US" sz="2000" dirty="0"/>
          </a:p>
        </p:txBody>
      </p:sp>
      <p:sp>
        <p:nvSpPr>
          <p:cNvPr id="48" name="Text 21"/>
          <p:cNvSpPr/>
          <p:nvPr/>
        </p:nvSpPr>
        <p:spPr>
          <a:xfrm>
            <a:off x="15089486" y="11023600"/>
            <a:ext cx="783265" cy="338667"/>
          </a:xfrm>
          <a:prstGeom prst="rect">
            <a:avLst/>
          </a:prstGeom>
          <a:noFill/>
          <a:ln/>
        </p:spPr>
        <p:txBody>
          <a:bodyPr wrap="square" lIns="0" tIns="0" rIns="0" bIns="0" rtlCol="0" anchor="t"/>
          <a:lstStyle/>
          <a:p>
            <a:pPr marL="0" indent="0" algn="l">
              <a:lnSpc>
                <a:spcPts val="20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Africa</a:t>
            </a:r>
            <a:endParaRPr lang="en-US" sz="2000" dirty="0"/>
          </a:p>
        </p:txBody>
      </p:sp>
      <p:pic>
        <p:nvPicPr>
          <p:cNvPr id="49" name="Image 25" descr=" "/>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3971746" y="5156200"/>
            <a:ext cx="8827603" cy="1117600"/>
          </a:xfrm>
          <a:prstGeom prst="rect">
            <a:avLst/>
          </a:prstGeom>
        </p:spPr>
      </p:pic>
      <p:sp>
        <p:nvSpPr>
          <p:cNvPr id="50" name="Text 22"/>
          <p:cNvSpPr/>
          <p:nvPr/>
        </p:nvSpPr>
        <p:spPr>
          <a:xfrm>
            <a:off x="14644930" y="5600700"/>
            <a:ext cx="948385" cy="414867"/>
          </a:xfrm>
          <a:prstGeom prst="rect">
            <a:avLst/>
          </a:prstGeom>
          <a:noFill/>
          <a:ln/>
        </p:spPr>
        <p:txBody>
          <a:bodyPr wrap="square" lIns="0" tIns="0" rIns="0" bIns="0" rtlCol="0" anchor="t"/>
          <a:lstStyle/>
          <a:p>
            <a:pPr marL="0" indent="0" algn="l">
              <a:lnSpc>
                <a:spcPts val="2600"/>
              </a:lnSpc>
              <a:buNone/>
            </a:pPr>
            <a:r>
              <a:rPr lang="en-US" sz="2000" dirty="0">
                <a:solidFill>
                  <a:srgbClr val="000000">
                    <a:alpha val="100000"/>
                  </a:srgbClr>
                </a:solidFill>
                <a:latin typeface="Helvetica Bold" pitchFamily="34" charset="0"/>
                <a:ea typeface="Helvetica Bold" pitchFamily="34" charset="-122"/>
                <a:cs typeface="Helvetica Bold" pitchFamily="34" charset="-120"/>
              </a:rPr>
              <a:t>Region</a:t>
            </a:r>
            <a:endParaRPr lang="en-US" sz="2000" dirty="0"/>
          </a:p>
        </p:txBody>
      </p:sp>
      <p:sp>
        <p:nvSpPr>
          <p:cNvPr id="51" name="Text 23"/>
          <p:cNvSpPr/>
          <p:nvPr/>
        </p:nvSpPr>
        <p:spPr>
          <a:xfrm>
            <a:off x="19001575" y="5600700"/>
            <a:ext cx="1824795" cy="414867"/>
          </a:xfrm>
          <a:prstGeom prst="rect">
            <a:avLst/>
          </a:prstGeom>
          <a:noFill/>
          <a:ln/>
        </p:spPr>
        <p:txBody>
          <a:bodyPr wrap="square" lIns="0" tIns="0" rIns="0" bIns="0" rtlCol="0" anchor="t"/>
          <a:lstStyle/>
          <a:p>
            <a:pPr marL="0" indent="0" algn="l">
              <a:lnSpc>
                <a:spcPts val="2600"/>
              </a:lnSpc>
              <a:buNone/>
            </a:pPr>
            <a:r>
              <a:rPr lang="en-US" sz="2000" dirty="0">
                <a:solidFill>
                  <a:srgbClr val="000000">
                    <a:alpha val="100000"/>
                  </a:srgbClr>
                </a:solidFill>
                <a:latin typeface="Helvetica Bold" pitchFamily="34" charset="0"/>
                <a:ea typeface="Helvetica Bold" pitchFamily="34" charset="-122"/>
                <a:cs typeface="Helvetica Bold" pitchFamily="34" charset="-120"/>
              </a:rPr>
              <a:t>Top Challenge</a:t>
            </a:r>
            <a:endParaRPr lang="en-US" sz="2000" dirty="0"/>
          </a:p>
        </p:txBody>
      </p:sp>
      <p:pic>
        <p:nvPicPr>
          <p:cNvPr id="52" name="Image 26" descr=" "/>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8474459" y="6426200"/>
            <a:ext cx="12702" cy="5143500"/>
          </a:xfrm>
          <a:prstGeom prst="rect">
            <a:avLst/>
          </a:prstGeom>
        </p:spPr>
      </p:pic>
      <p:pic>
        <p:nvPicPr>
          <p:cNvPr id="53" name="Image 27" descr=" "/>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4556019" y="7359650"/>
            <a:ext cx="7913089" cy="12700"/>
          </a:xfrm>
          <a:prstGeom prst="rect">
            <a:avLst/>
          </a:prstGeom>
        </p:spPr>
      </p:pic>
      <p:pic>
        <p:nvPicPr>
          <p:cNvPr id="54" name="Image 28" descr=" "/>
          <p:cNvPicPr>
            <a:picLocks noChangeAspect="1"/>
          </p:cNvPicPr>
          <p:nvPr/>
        </p:nvPicPr>
        <p:blipFill>
          <a:blip r:embed="rId31">
            <a:extLst>
              <a:ext uri="{96DAC541-7B7A-43D3-8B79-37D633B846F1}">
                <asvg:svgBlip xmlns:asvg="http://schemas.microsoft.com/office/drawing/2016/SVG/main" r:embed="rId33"/>
              </a:ext>
            </a:extLst>
          </a:blip>
          <a:stretch>
            <a:fillRect/>
          </a:stretch>
        </p:blipFill>
        <p:spPr>
          <a:xfrm>
            <a:off x="14556019" y="8439150"/>
            <a:ext cx="7913089" cy="12700"/>
          </a:xfrm>
          <a:prstGeom prst="rect">
            <a:avLst/>
          </a:prstGeom>
        </p:spPr>
      </p:pic>
      <p:pic>
        <p:nvPicPr>
          <p:cNvPr id="55" name="Image 29" descr=" "/>
          <p:cNvPicPr>
            <a:picLocks noChangeAspect="1"/>
          </p:cNvPicPr>
          <p:nvPr/>
        </p:nvPicPr>
        <p:blipFill>
          <a:blip r:embed="rId31">
            <a:extLst>
              <a:ext uri="{96DAC541-7B7A-43D3-8B79-37D633B846F1}">
                <asvg:svgBlip xmlns:asvg="http://schemas.microsoft.com/office/drawing/2016/SVG/main" r:embed="rId34"/>
              </a:ext>
            </a:extLst>
          </a:blip>
          <a:stretch>
            <a:fillRect/>
          </a:stretch>
        </p:blipFill>
        <p:spPr>
          <a:xfrm>
            <a:off x="14479810" y="9518650"/>
            <a:ext cx="7913089" cy="12700"/>
          </a:xfrm>
          <a:prstGeom prst="rect">
            <a:avLst/>
          </a:prstGeom>
        </p:spPr>
      </p:pic>
      <p:pic>
        <p:nvPicPr>
          <p:cNvPr id="56" name="Image 30" descr=" "/>
          <p:cNvPicPr>
            <a:picLocks noChangeAspect="1"/>
          </p:cNvPicPr>
          <p:nvPr/>
        </p:nvPicPr>
        <p:blipFill>
          <a:blip r:embed="rId31">
            <a:extLst>
              <a:ext uri="{96DAC541-7B7A-43D3-8B79-37D633B846F1}">
                <asvg:svgBlip xmlns:asvg="http://schemas.microsoft.com/office/drawing/2016/SVG/main" r:embed="rId35"/>
              </a:ext>
            </a:extLst>
          </a:blip>
          <a:stretch>
            <a:fillRect/>
          </a:stretch>
        </p:blipFill>
        <p:spPr>
          <a:xfrm>
            <a:off x="14479810" y="10598150"/>
            <a:ext cx="7913089" cy="12700"/>
          </a:xfrm>
          <a:prstGeom prst="rect">
            <a:avLst/>
          </a:prstGeom>
        </p:spPr>
      </p:pic>
      <p:pic>
        <p:nvPicPr>
          <p:cNvPr id="57" name="Image 31" descr=" "/>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8474459" y="5359400"/>
            <a:ext cx="12702" cy="812800"/>
          </a:xfrm>
          <a:prstGeom prst="rect">
            <a:avLst/>
          </a:prstGeom>
        </p:spPr>
      </p:pic>
      <p:sp>
        <p:nvSpPr>
          <p:cNvPr id="58" name="Text 24"/>
          <p:cNvSpPr/>
          <p:nvPr/>
        </p:nvSpPr>
        <p:spPr>
          <a:xfrm>
            <a:off x="19001575" y="8839200"/>
            <a:ext cx="1507255"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Air pollution</a:t>
            </a:r>
            <a:endParaRPr lang="en-US" sz="2000" dirty="0"/>
          </a:p>
        </p:txBody>
      </p:sp>
      <p:sp>
        <p:nvSpPr>
          <p:cNvPr id="59" name="Text 25"/>
          <p:cNvSpPr/>
          <p:nvPr/>
        </p:nvSpPr>
        <p:spPr>
          <a:xfrm>
            <a:off x="19001575" y="9918700"/>
            <a:ext cx="2256649"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Water inefficiency</a:t>
            </a:r>
            <a:endParaRPr lang="en-US" sz="2000" dirty="0"/>
          </a:p>
        </p:txBody>
      </p:sp>
      <p:sp>
        <p:nvSpPr>
          <p:cNvPr id="60" name="Text 26"/>
          <p:cNvSpPr/>
          <p:nvPr/>
        </p:nvSpPr>
        <p:spPr>
          <a:xfrm>
            <a:off x="19001575" y="11010900"/>
            <a:ext cx="1646973"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Digital divide</a:t>
            </a:r>
            <a:endParaRPr lang="en-US" sz="2000" dirty="0"/>
          </a:p>
        </p:txBody>
      </p:sp>
      <p:sp>
        <p:nvSpPr>
          <p:cNvPr id="61" name="Text 27"/>
          <p:cNvSpPr/>
          <p:nvPr/>
        </p:nvSpPr>
        <p:spPr>
          <a:xfrm>
            <a:off x="19001575" y="7772400"/>
            <a:ext cx="2396366"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Affordable housing</a:t>
            </a:r>
            <a:endParaRPr lang="en-US" sz="2000" dirty="0"/>
          </a:p>
        </p:txBody>
      </p:sp>
      <p:sp>
        <p:nvSpPr>
          <p:cNvPr id="62" name="Text 28"/>
          <p:cNvSpPr/>
          <p:nvPr/>
        </p:nvSpPr>
        <p:spPr>
          <a:xfrm>
            <a:off x="19001575" y="6718300"/>
            <a:ext cx="2269350"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Traffic congestion</a:t>
            </a:r>
            <a:endParaRPr lang="en-US" sz="2000" dirty="0"/>
          </a:p>
        </p:txBody>
      </p:sp>
      <p:sp>
        <p:nvSpPr>
          <p:cNvPr id="63" name="Text 29"/>
          <p:cNvSpPr/>
          <p:nvPr/>
        </p:nvSpPr>
        <p:spPr>
          <a:xfrm>
            <a:off x="1473384" y="2336800"/>
            <a:ext cx="8285669" cy="2048933"/>
          </a:xfrm>
          <a:prstGeom prst="rect">
            <a:avLst/>
          </a:prstGeom>
          <a:noFill/>
          <a:ln/>
        </p:spPr>
        <p:txBody>
          <a:bodyPr wrap="square" lIns="0" tIns="0" rIns="0" bIns="0" rtlCol="0" anchor="t"/>
          <a:lstStyle/>
          <a:p>
            <a:pPr marL="0" indent="0" algn="l">
              <a:lnSpc>
                <a:spcPts val="7040"/>
              </a:lnSpc>
              <a:buNone/>
            </a:pPr>
            <a:r>
              <a:rPr lang="en-US" sz="6400" dirty="0">
                <a:solidFill>
                  <a:srgbClr val="000000">
                    <a:alpha val="100000"/>
                  </a:srgbClr>
                </a:solidFill>
                <a:latin typeface="Inter Bold" pitchFamily="34" charset="0"/>
                <a:ea typeface="Inter Bold" pitchFamily="34" charset="-122"/>
                <a:cs typeface="Inter Bold" pitchFamily="34" charset="-120"/>
              </a:rPr>
              <a:t>Urban Challenges in</a:t>
            </a:r>
            <a:endParaRPr lang="en-US" sz="6400" dirty="0"/>
          </a:p>
          <a:p>
            <a:pPr marL="0" indent="0" algn="l">
              <a:lnSpc>
                <a:spcPts val="7040"/>
              </a:lnSpc>
              <a:buNone/>
            </a:pPr>
            <a:r>
              <a:rPr lang="en-US" sz="6400" dirty="0">
                <a:solidFill>
                  <a:srgbClr val="000000">
                    <a:alpha val="100000"/>
                  </a:srgbClr>
                </a:solidFill>
                <a:latin typeface="Inter Bold" pitchFamily="34" charset="0"/>
                <a:ea typeface="Inter Bold" pitchFamily="34" charset="-122"/>
                <a:cs typeface="Inter Bold" pitchFamily="34" charset="-120"/>
              </a:rPr>
              <a:t>the 21st Century</a:t>
            </a:r>
            <a:endParaRPr lang="en-US" sz="6400" dirty="0"/>
          </a:p>
        </p:txBody>
      </p:sp>
      <p:graphicFrame>
        <p:nvGraphicFramePr>
          <p:cNvPr id="67" name="Chart 66">
            <a:extLst>
              <a:ext uri="{FF2B5EF4-FFF2-40B4-BE49-F238E27FC236}">
                <a16:creationId xmlns:a16="http://schemas.microsoft.com/office/drawing/2014/main" id="{05AF9406-5A05-B054-A911-C4B3EB416DE6}"/>
              </a:ext>
            </a:extLst>
          </p:cNvPr>
          <p:cNvGraphicFramePr/>
          <p:nvPr>
            <p:extLst>
              <p:ext uri="{D42A27DB-BD31-4B8C-83A1-F6EECF244321}">
                <p14:modId xmlns:p14="http://schemas.microsoft.com/office/powerpoint/2010/main" val="985864646"/>
              </p:ext>
            </p:extLst>
          </p:nvPr>
        </p:nvGraphicFramePr>
        <p:xfrm>
          <a:off x="2064614" y="5959715"/>
          <a:ext cx="8897336" cy="6036250"/>
        </p:xfrm>
        <a:graphic>
          <a:graphicData uri="http://schemas.openxmlformats.org/drawingml/2006/chart">
            <c:chart xmlns:c="http://schemas.openxmlformats.org/drawingml/2006/chart" xmlns:r="http://schemas.openxmlformats.org/officeDocument/2006/relationships" r:id="rId38"/>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pic>
        <p:nvPicPr>
          <p:cNvPr id="47" name="Graphic 46">
            <a:extLst>
              <a:ext uri="{FF2B5EF4-FFF2-40B4-BE49-F238E27FC236}">
                <a16:creationId xmlns:a16="http://schemas.microsoft.com/office/drawing/2014/main" id="{39FB0A7D-258E-C48D-C2E4-88E43C9BA7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 y="-1786"/>
            <a:ext cx="24387175" cy="13717786"/>
          </a:xfrm>
          <a:prstGeom prst="rect">
            <a:avLst/>
          </a:prstGeom>
        </p:spPr>
      </p:pic>
      <p:pic>
        <p:nvPicPr>
          <p:cNvPr id="3"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702838" y="5384800"/>
            <a:ext cx="4115314" cy="1257300"/>
          </a:xfrm>
          <a:prstGeom prst="rect">
            <a:avLst/>
          </a:prstGeom>
        </p:spPr>
      </p:pic>
      <p:pic>
        <p:nvPicPr>
          <p:cNvPr id="4"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518561" y="7314825"/>
            <a:ext cx="2566515" cy="2566194"/>
          </a:xfrm>
          <a:prstGeom prst="rect">
            <a:avLst/>
          </a:prstGeom>
        </p:spPr>
      </p:pic>
      <p:sp>
        <p:nvSpPr>
          <p:cNvPr id="5" name="Text 0"/>
          <p:cNvSpPr/>
          <p:nvPr/>
        </p:nvSpPr>
        <p:spPr>
          <a:xfrm>
            <a:off x="18811051" y="5880100"/>
            <a:ext cx="2053423"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Data Processing</a:t>
            </a:r>
            <a:endParaRPr lang="en-US" sz="2000" dirty="0"/>
          </a:p>
        </p:txBody>
      </p:sp>
      <p:sp>
        <p:nvSpPr>
          <p:cNvPr id="6" name="Text 1"/>
          <p:cNvSpPr/>
          <p:nvPr/>
        </p:nvSpPr>
        <p:spPr>
          <a:xfrm>
            <a:off x="19225970" y="8318500"/>
            <a:ext cx="1151611" cy="643467"/>
          </a:xfrm>
          <a:prstGeom prst="rect">
            <a:avLst/>
          </a:prstGeom>
          <a:noFill/>
          <a:ln/>
        </p:spPr>
        <p:txBody>
          <a:bodyPr wrap="square" lIns="0" tIns="0" rIns="0" bIns="0" rtlCol="0" anchor="t"/>
          <a:lstStyle/>
          <a:p>
            <a:pPr marL="0" indent="0" algn="ctr">
              <a:lnSpc>
                <a:spcPts val="22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Decision</a:t>
            </a:r>
            <a:endParaRPr lang="en-US" sz="2000" dirty="0"/>
          </a:p>
          <a:p>
            <a:pPr marL="0" indent="0" algn="ctr">
              <a:lnSpc>
                <a:spcPts val="22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Making</a:t>
            </a:r>
            <a:endParaRPr lang="en-US" sz="2000" dirty="0"/>
          </a:p>
        </p:txBody>
      </p:sp>
      <p:pic>
        <p:nvPicPr>
          <p:cNvPr id="7" name="Image 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765109" y="3975100"/>
            <a:ext cx="73332" cy="1390650"/>
          </a:xfrm>
          <a:prstGeom prst="rect">
            <a:avLst/>
          </a:prstGeom>
        </p:spPr>
      </p:pic>
      <p:pic>
        <p:nvPicPr>
          <p:cNvPr id="8" name="Image 4"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765109" y="6642100"/>
            <a:ext cx="73332" cy="673100"/>
          </a:xfrm>
          <a:prstGeom prst="rect">
            <a:avLst/>
          </a:prstGeom>
        </p:spPr>
      </p:pic>
      <p:pic>
        <p:nvPicPr>
          <p:cNvPr id="9" name="Image 5"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765109" y="9893300"/>
            <a:ext cx="73332" cy="673100"/>
          </a:xfrm>
          <a:prstGeom prst="rect">
            <a:avLst/>
          </a:prstGeom>
        </p:spPr>
      </p:pic>
      <p:sp>
        <p:nvSpPr>
          <p:cNvPr id="10" name="Shape 2"/>
          <p:cNvSpPr/>
          <p:nvPr/>
        </p:nvSpPr>
        <p:spPr>
          <a:xfrm>
            <a:off x="18379197" y="4406900"/>
            <a:ext cx="2845156" cy="533400"/>
          </a:xfrm>
          <a:prstGeom prst="rect">
            <a:avLst/>
          </a:prstGeom>
          <a:solidFill>
            <a:srgbClr val="FFFFFF">
              <a:alpha val="100000"/>
            </a:srgbClr>
          </a:solidFill>
          <a:ln/>
        </p:spPr>
        <p:txBody>
          <a:bodyPr/>
          <a:lstStyle/>
          <a:p>
            <a:endParaRPr lang="en-ID"/>
          </a:p>
        </p:txBody>
      </p:sp>
      <p:sp>
        <p:nvSpPr>
          <p:cNvPr id="11" name="Text 3"/>
          <p:cNvSpPr/>
          <p:nvPr/>
        </p:nvSpPr>
        <p:spPr>
          <a:xfrm>
            <a:off x="18722140" y="4533900"/>
            <a:ext cx="2243947"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Data Transmission</a:t>
            </a:r>
            <a:endParaRPr lang="en-US" sz="2000" dirty="0"/>
          </a:p>
        </p:txBody>
      </p:sp>
      <p:pic>
        <p:nvPicPr>
          <p:cNvPr id="12" name="Image 6"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766258" y="1117740"/>
            <a:ext cx="273971" cy="273935"/>
          </a:xfrm>
          <a:prstGeom prst="rect">
            <a:avLst/>
          </a:prstGeom>
        </p:spPr>
      </p:pic>
      <p:pic>
        <p:nvPicPr>
          <p:cNvPr id="13" name="Image 7" descr=" "/>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1072479" y="1117740"/>
            <a:ext cx="273971" cy="273935"/>
          </a:xfrm>
          <a:prstGeom prst="rect">
            <a:avLst/>
          </a:prstGeom>
        </p:spPr>
      </p:pic>
      <p:pic>
        <p:nvPicPr>
          <p:cNvPr id="14" name="Image 8"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0460161" y="1117740"/>
            <a:ext cx="273841" cy="273805"/>
          </a:xfrm>
          <a:prstGeom prst="rect">
            <a:avLst/>
          </a:prstGeom>
        </p:spPr>
      </p:pic>
      <p:sp>
        <p:nvSpPr>
          <p:cNvPr id="15" name="Text 4"/>
          <p:cNvSpPr/>
          <p:nvPr/>
        </p:nvSpPr>
        <p:spPr>
          <a:xfrm>
            <a:off x="21477808" y="1083173"/>
            <a:ext cx="1431046"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Bold" pitchFamily="34" charset="0"/>
                <a:ea typeface="Plus Jakarta Sans Bold" pitchFamily="34" charset="-122"/>
                <a:cs typeface="Plus Jakarta Sans Bold" pitchFamily="34" charset="-120"/>
              </a:rPr>
              <a:t>Metriplace</a:t>
            </a:r>
            <a:endParaRPr lang="en-US" sz="2000" dirty="0"/>
          </a:p>
        </p:txBody>
      </p:sp>
      <p:sp>
        <p:nvSpPr>
          <p:cNvPr id="16" name="Text 5"/>
          <p:cNvSpPr/>
          <p:nvPr/>
        </p:nvSpPr>
        <p:spPr>
          <a:xfrm>
            <a:off x="1524191" y="1066800"/>
            <a:ext cx="1100804" cy="338667"/>
          </a:xfrm>
          <a:prstGeom prst="rect">
            <a:avLst/>
          </a:prstGeom>
          <a:noFill/>
          <a:ln/>
        </p:spPr>
        <p:txBody>
          <a:bodyPr wrap="square" lIns="0" tIns="0" rIns="0" bIns="0" rtlCol="0" anchor="t"/>
          <a:lstStyle/>
          <a:p>
            <a:pPr marL="0" indent="0" algn="l">
              <a:lnSpc>
                <a:spcPts val="20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Page 06</a:t>
            </a:r>
            <a:endParaRPr lang="en-US" sz="2000" dirty="0"/>
          </a:p>
        </p:txBody>
      </p:sp>
      <p:sp>
        <p:nvSpPr>
          <p:cNvPr id="17" name="Text 6"/>
          <p:cNvSpPr/>
          <p:nvPr/>
        </p:nvSpPr>
        <p:spPr>
          <a:xfrm>
            <a:off x="1549594" y="3543300"/>
            <a:ext cx="9653206" cy="1930400"/>
          </a:xfrm>
          <a:prstGeom prst="rect">
            <a:avLst/>
          </a:prstGeom>
          <a:noFill/>
          <a:ln/>
        </p:spPr>
        <p:txBody>
          <a:bodyPr wrap="square" lIns="0" tIns="0" rIns="0" bIns="0" rtlCol="0" anchor="t"/>
          <a:lstStyle/>
          <a:p>
            <a:pPr marL="0" indent="0" algn="l">
              <a:lnSpc>
                <a:spcPts val="3600"/>
              </a:lnSpc>
              <a:buNone/>
            </a:pPr>
            <a:r>
              <a:rPr lang="en-US" sz="2400" kern="0" spc="-24" dirty="0">
                <a:solidFill>
                  <a:srgbClr val="000000">
                    <a:alpha val="100000"/>
                  </a:srgbClr>
                </a:solidFill>
                <a:latin typeface="Inter Regular" pitchFamily="34" charset="0"/>
                <a:ea typeface="Inter Regular" pitchFamily="34" charset="-122"/>
                <a:cs typeface="Inter Regular" pitchFamily="34" charset="-120"/>
              </a:rPr>
              <a:t>IoT plays a pivotal role in reshaping urban infrastructure by embedding sensors and automation across key city systems. This enables real-time monitoring, predictive maintenance, and efficient service delivery across neighborhoods.</a:t>
            </a:r>
            <a:endParaRPr lang="en-US" sz="2400" dirty="0"/>
          </a:p>
        </p:txBody>
      </p:sp>
      <p:sp>
        <p:nvSpPr>
          <p:cNvPr id="18" name="Text 7"/>
          <p:cNvSpPr/>
          <p:nvPr/>
        </p:nvSpPr>
        <p:spPr>
          <a:xfrm>
            <a:off x="1549594" y="2108200"/>
            <a:ext cx="10241713" cy="1159933"/>
          </a:xfrm>
          <a:prstGeom prst="rect">
            <a:avLst/>
          </a:prstGeom>
          <a:noFill/>
          <a:ln/>
        </p:spPr>
        <p:txBody>
          <a:bodyPr wrap="square" lIns="0" tIns="0" rIns="0" bIns="0" rtlCol="0" anchor="t"/>
          <a:lstStyle/>
          <a:p>
            <a:pPr marL="0" indent="0" algn="l">
              <a:lnSpc>
                <a:spcPts val="7040"/>
              </a:lnSpc>
              <a:buNone/>
            </a:pPr>
            <a:r>
              <a:rPr lang="en-US" sz="6400" dirty="0">
                <a:solidFill>
                  <a:srgbClr val="000000">
                    <a:alpha val="100000"/>
                  </a:srgbClr>
                </a:solidFill>
                <a:latin typeface="Inter Bold" pitchFamily="34" charset="0"/>
                <a:ea typeface="Inter Bold" pitchFamily="34" charset="-122"/>
                <a:cs typeface="Inter Bold" pitchFamily="34" charset="-120"/>
              </a:rPr>
              <a:t>IoT in Urban Architecture</a:t>
            </a:r>
            <a:endParaRPr lang="en-US" sz="6400" dirty="0"/>
          </a:p>
        </p:txBody>
      </p:sp>
      <p:pic>
        <p:nvPicPr>
          <p:cNvPr id="19" name="Image 9" descr=" "/>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549594" y="5829300"/>
            <a:ext cx="13514489" cy="6616700"/>
          </a:xfrm>
          <a:prstGeom prst="rect">
            <a:avLst/>
          </a:prstGeom>
        </p:spPr>
      </p:pic>
      <p:pic>
        <p:nvPicPr>
          <p:cNvPr id="20" name="Image 10" descr=" "/>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524191" y="5829300"/>
            <a:ext cx="13539892" cy="1117600"/>
          </a:xfrm>
          <a:prstGeom prst="rect">
            <a:avLst/>
          </a:prstGeom>
        </p:spPr>
      </p:pic>
      <p:sp>
        <p:nvSpPr>
          <p:cNvPr id="21" name="Text 8"/>
          <p:cNvSpPr/>
          <p:nvPr/>
        </p:nvSpPr>
        <p:spPr>
          <a:xfrm>
            <a:off x="2222778" y="7366000"/>
            <a:ext cx="2485277" cy="338667"/>
          </a:xfrm>
          <a:prstGeom prst="rect">
            <a:avLst/>
          </a:prstGeom>
          <a:noFill/>
          <a:ln/>
        </p:spPr>
        <p:txBody>
          <a:bodyPr wrap="square" lIns="0" tIns="0" rIns="0" bIns="0" rtlCol="0" anchor="t"/>
          <a:lstStyle/>
          <a:p>
            <a:pPr marL="0" indent="0" algn="l">
              <a:lnSpc>
                <a:spcPts val="20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Traffic Management</a:t>
            </a:r>
            <a:endParaRPr lang="en-US" sz="2000" dirty="0"/>
          </a:p>
        </p:txBody>
      </p:sp>
      <p:sp>
        <p:nvSpPr>
          <p:cNvPr id="22" name="Text 9"/>
          <p:cNvSpPr/>
          <p:nvPr/>
        </p:nvSpPr>
        <p:spPr>
          <a:xfrm>
            <a:off x="2222778" y="8445500"/>
            <a:ext cx="2764712" cy="338667"/>
          </a:xfrm>
          <a:prstGeom prst="rect">
            <a:avLst/>
          </a:prstGeom>
          <a:noFill/>
          <a:ln/>
        </p:spPr>
        <p:txBody>
          <a:bodyPr wrap="square" lIns="0" tIns="0" rIns="0" bIns="0" rtlCol="0" anchor="t"/>
          <a:lstStyle/>
          <a:p>
            <a:pPr marL="0" indent="0" algn="l">
              <a:lnSpc>
                <a:spcPts val="20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Utilities (Water/Waste)</a:t>
            </a:r>
            <a:endParaRPr lang="en-US" sz="2000" dirty="0"/>
          </a:p>
        </p:txBody>
      </p:sp>
      <p:sp>
        <p:nvSpPr>
          <p:cNvPr id="23" name="Text 10"/>
          <p:cNvSpPr/>
          <p:nvPr/>
        </p:nvSpPr>
        <p:spPr>
          <a:xfrm>
            <a:off x="2222778" y="9525000"/>
            <a:ext cx="2015319" cy="338667"/>
          </a:xfrm>
          <a:prstGeom prst="rect">
            <a:avLst/>
          </a:prstGeom>
          <a:noFill/>
          <a:ln/>
        </p:spPr>
        <p:txBody>
          <a:bodyPr wrap="square" lIns="0" tIns="0" rIns="0" bIns="0" rtlCol="0" anchor="t"/>
          <a:lstStyle/>
          <a:p>
            <a:pPr marL="0" indent="0" algn="l">
              <a:lnSpc>
                <a:spcPts val="20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Energy Systems</a:t>
            </a:r>
            <a:endParaRPr lang="en-US" sz="2000" dirty="0"/>
          </a:p>
        </p:txBody>
      </p:sp>
      <p:sp>
        <p:nvSpPr>
          <p:cNvPr id="24" name="Text 11"/>
          <p:cNvSpPr/>
          <p:nvPr/>
        </p:nvSpPr>
        <p:spPr>
          <a:xfrm>
            <a:off x="2222778" y="10617200"/>
            <a:ext cx="1672376" cy="338667"/>
          </a:xfrm>
          <a:prstGeom prst="rect">
            <a:avLst/>
          </a:prstGeom>
          <a:noFill/>
          <a:ln/>
        </p:spPr>
        <p:txBody>
          <a:bodyPr wrap="square" lIns="0" tIns="0" rIns="0" bIns="0" rtlCol="0" anchor="t"/>
          <a:lstStyle/>
          <a:p>
            <a:pPr marL="0" indent="0" algn="l">
              <a:lnSpc>
                <a:spcPts val="20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Public Safety</a:t>
            </a:r>
            <a:endParaRPr lang="en-US" sz="2000" dirty="0"/>
          </a:p>
        </p:txBody>
      </p:sp>
      <p:sp>
        <p:nvSpPr>
          <p:cNvPr id="25" name="Text 12"/>
          <p:cNvSpPr/>
          <p:nvPr/>
        </p:nvSpPr>
        <p:spPr>
          <a:xfrm>
            <a:off x="2222778" y="11696700"/>
            <a:ext cx="3158461" cy="338667"/>
          </a:xfrm>
          <a:prstGeom prst="rect">
            <a:avLst/>
          </a:prstGeom>
          <a:noFill/>
          <a:ln/>
        </p:spPr>
        <p:txBody>
          <a:bodyPr wrap="square" lIns="0" tIns="0" rIns="0" bIns="0" rtlCol="0" anchor="t"/>
          <a:lstStyle/>
          <a:p>
            <a:pPr marL="0" indent="0" algn="l">
              <a:lnSpc>
                <a:spcPts val="20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Environmental Monitoring</a:t>
            </a:r>
            <a:endParaRPr lang="en-US" sz="2000" dirty="0"/>
          </a:p>
        </p:txBody>
      </p:sp>
      <p:sp>
        <p:nvSpPr>
          <p:cNvPr id="26" name="Text 13"/>
          <p:cNvSpPr/>
          <p:nvPr/>
        </p:nvSpPr>
        <p:spPr>
          <a:xfrm>
            <a:off x="2222778" y="6273800"/>
            <a:ext cx="935684"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Bold" pitchFamily="34" charset="0"/>
                <a:ea typeface="Plus Jakarta Sans Bold" pitchFamily="34" charset="-122"/>
                <a:cs typeface="Plus Jakarta Sans Bold" pitchFamily="34" charset="-120"/>
              </a:rPr>
              <a:t>Sector</a:t>
            </a:r>
            <a:endParaRPr lang="en-US" sz="2000" dirty="0"/>
          </a:p>
        </p:txBody>
      </p:sp>
      <p:sp>
        <p:nvSpPr>
          <p:cNvPr id="27" name="Text 14"/>
          <p:cNvSpPr/>
          <p:nvPr/>
        </p:nvSpPr>
        <p:spPr>
          <a:xfrm>
            <a:off x="6579422" y="6273800"/>
            <a:ext cx="2129633"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Types of Sensors</a:t>
            </a:r>
            <a:endParaRPr lang="en-US" sz="2000" dirty="0"/>
          </a:p>
        </p:txBody>
      </p:sp>
      <p:pic>
        <p:nvPicPr>
          <p:cNvPr id="28" name="Image 11" descr=" "/>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052306" y="7099300"/>
            <a:ext cx="12702" cy="5143500"/>
          </a:xfrm>
          <a:prstGeom prst="rect">
            <a:avLst/>
          </a:prstGeom>
        </p:spPr>
      </p:pic>
      <p:pic>
        <p:nvPicPr>
          <p:cNvPr id="29" name="Image 12" descr=" "/>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184673" y="8032750"/>
            <a:ext cx="12422153" cy="12700"/>
          </a:xfrm>
          <a:prstGeom prst="rect">
            <a:avLst/>
          </a:prstGeom>
        </p:spPr>
      </p:pic>
      <p:pic>
        <p:nvPicPr>
          <p:cNvPr id="30" name="Image 13" descr=" "/>
          <p:cNvPicPr>
            <a:picLocks noChangeAspect="1"/>
          </p:cNvPicPr>
          <p:nvPr/>
        </p:nvPicPr>
        <p:blipFill>
          <a:blip r:embed="rId25">
            <a:extLst>
              <a:ext uri="{96DAC541-7B7A-43D3-8B79-37D633B846F1}">
                <asvg:svgBlip xmlns:asvg="http://schemas.microsoft.com/office/drawing/2016/SVG/main" r:embed="rId27"/>
              </a:ext>
            </a:extLst>
          </a:blip>
          <a:stretch>
            <a:fillRect/>
          </a:stretch>
        </p:blipFill>
        <p:spPr>
          <a:xfrm>
            <a:off x="2184673" y="9112250"/>
            <a:ext cx="12422153" cy="12700"/>
          </a:xfrm>
          <a:prstGeom prst="rect">
            <a:avLst/>
          </a:prstGeom>
        </p:spPr>
      </p:pic>
      <p:pic>
        <p:nvPicPr>
          <p:cNvPr id="31" name="Image 14" descr=" "/>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057651" y="10191750"/>
            <a:ext cx="12549181" cy="25400"/>
          </a:xfrm>
          <a:prstGeom prst="rect">
            <a:avLst/>
          </a:prstGeom>
        </p:spPr>
      </p:pic>
      <p:pic>
        <p:nvPicPr>
          <p:cNvPr id="32" name="Image 15" descr=" "/>
          <p:cNvPicPr>
            <a:picLocks noChangeAspect="1"/>
          </p:cNvPicPr>
          <p:nvPr/>
        </p:nvPicPr>
        <p:blipFill>
          <a:blip r:embed="rId28">
            <a:extLst>
              <a:ext uri="{96DAC541-7B7A-43D3-8B79-37D633B846F1}">
                <asvg:svgBlip xmlns:asvg="http://schemas.microsoft.com/office/drawing/2016/SVG/main" r:embed="rId30"/>
              </a:ext>
            </a:extLst>
          </a:blip>
          <a:stretch>
            <a:fillRect/>
          </a:stretch>
        </p:blipFill>
        <p:spPr>
          <a:xfrm>
            <a:off x="2057651" y="11271250"/>
            <a:ext cx="12549181" cy="25400"/>
          </a:xfrm>
          <a:prstGeom prst="rect">
            <a:avLst/>
          </a:prstGeom>
        </p:spPr>
      </p:pic>
      <p:pic>
        <p:nvPicPr>
          <p:cNvPr id="33" name="Image 16" descr=" "/>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052306" y="6032500"/>
            <a:ext cx="12702" cy="812800"/>
          </a:xfrm>
          <a:prstGeom prst="rect">
            <a:avLst/>
          </a:prstGeom>
        </p:spPr>
      </p:pic>
      <p:sp>
        <p:nvSpPr>
          <p:cNvPr id="34" name="Text 15"/>
          <p:cNvSpPr/>
          <p:nvPr/>
        </p:nvSpPr>
        <p:spPr>
          <a:xfrm>
            <a:off x="6579422" y="9512300"/>
            <a:ext cx="5241522"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Smart grids, HVAC sensors, usage monitors</a:t>
            </a:r>
            <a:endParaRPr lang="en-US" sz="2000" dirty="0"/>
          </a:p>
        </p:txBody>
      </p:sp>
      <p:sp>
        <p:nvSpPr>
          <p:cNvPr id="35" name="Text 16"/>
          <p:cNvSpPr/>
          <p:nvPr/>
        </p:nvSpPr>
        <p:spPr>
          <a:xfrm>
            <a:off x="6579422" y="10591800"/>
            <a:ext cx="8112081"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Surveillance cameras, gunshot detectors, emergency alert systems</a:t>
            </a:r>
            <a:endParaRPr lang="en-US" sz="2000" dirty="0"/>
          </a:p>
        </p:txBody>
      </p:sp>
      <p:sp>
        <p:nvSpPr>
          <p:cNvPr id="36" name="Text 17"/>
          <p:cNvSpPr/>
          <p:nvPr/>
        </p:nvSpPr>
        <p:spPr>
          <a:xfrm>
            <a:off x="6579422" y="11684000"/>
            <a:ext cx="7007042"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Air quality sensors, noise detectors, temperature monitors</a:t>
            </a:r>
            <a:endParaRPr lang="en-US" sz="2000" dirty="0"/>
          </a:p>
        </p:txBody>
      </p:sp>
      <p:sp>
        <p:nvSpPr>
          <p:cNvPr id="37" name="Text 18"/>
          <p:cNvSpPr/>
          <p:nvPr/>
        </p:nvSpPr>
        <p:spPr>
          <a:xfrm>
            <a:off x="6579422" y="8445500"/>
            <a:ext cx="5800392"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Smart meters, waste bin sensors, leak detectors</a:t>
            </a:r>
            <a:endParaRPr lang="en-US" sz="2000" dirty="0"/>
          </a:p>
        </p:txBody>
      </p:sp>
      <p:sp>
        <p:nvSpPr>
          <p:cNvPr id="38" name="Text 19"/>
          <p:cNvSpPr/>
          <p:nvPr/>
        </p:nvSpPr>
        <p:spPr>
          <a:xfrm>
            <a:off x="6579422" y="7391400"/>
            <a:ext cx="6041722"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Vehicle counters, smart traffic lights, GPS trackers</a:t>
            </a:r>
            <a:endParaRPr lang="en-US" sz="2000" dirty="0"/>
          </a:p>
        </p:txBody>
      </p:sp>
      <p:pic>
        <p:nvPicPr>
          <p:cNvPr id="39" name="Image 17" descr=" "/>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7639522" y="2705100"/>
            <a:ext cx="4464223" cy="1257300"/>
          </a:xfrm>
          <a:prstGeom prst="rect">
            <a:avLst/>
          </a:prstGeom>
        </p:spPr>
      </p:pic>
      <p:pic>
        <p:nvPicPr>
          <p:cNvPr id="40" name="Image 18" descr=" "/>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7525208" y="10566400"/>
            <a:ext cx="4464223" cy="1257300"/>
          </a:xfrm>
          <a:prstGeom prst="rect">
            <a:avLst/>
          </a:prstGeom>
        </p:spPr>
      </p:pic>
      <p:sp>
        <p:nvSpPr>
          <p:cNvPr id="41" name="Text 20"/>
          <p:cNvSpPr/>
          <p:nvPr/>
        </p:nvSpPr>
        <p:spPr>
          <a:xfrm>
            <a:off x="18861857" y="3200400"/>
            <a:ext cx="1964512"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Data Collection</a:t>
            </a:r>
            <a:endParaRPr lang="en-US" sz="2000" dirty="0"/>
          </a:p>
        </p:txBody>
      </p:sp>
      <p:sp>
        <p:nvSpPr>
          <p:cNvPr id="42" name="Text 21"/>
          <p:cNvSpPr/>
          <p:nvPr/>
        </p:nvSpPr>
        <p:spPr>
          <a:xfrm>
            <a:off x="18455407" y="11061700"/>
            <a:ext cx="2701204" cy="364067"/>
          </a:xfrm>
          <a:prstGeom prst="rect">
            <a:avLst/>
          </a:prstGeom>
          <a:noFill/>
          <a:ln/>
        </p:spPr>
        <p:txBody>
          <a:bodyPr wrap="square" lIns="0" tIns="0" rIns="0" bIns="0" rtlCol="0" anchor="t"/>
          <a:lstStyle/>
          <a:p>
            <a:pPr marL="0" indent="0" algn="l">
              <a:lnSpc>
                <a:spcPts val="22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Automated Response</a:t>
            </a:r>
            <a:endParaRPr lang="en-US" sz="2000" dirty="0"/>
          </a:p>
        </p:txBody>
      </p:sp>
      <p:pic>
        <p:nvPicPr>
          <p:cNvPr id="43" name="Image 19" descr=" "/>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21084635" y="5983139"/>
            <a:ext cx="1289211" cy="2621111"/>
          </a:xfrm>
          <a:prstGeom prst="rect">
            <a:avLst/>
          </a:prstGeom>
        </p:spPr>
      </p:pic>
      <p:pic>
        <p:nvPicPr>
          <p:cNvPr id="44" name="Image 20" descr=" "/>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7102688" y="3163739"/>
            <a:ext cx="711289" cy="8044011"/>
          </a:xfrm>
          <a:prstGeom prst="rect">
            <a:avLst/>
          </a:prstGeom>
        </p:spPr>
      </p:pic>
      <p:sp>
        <p:nvSpPr>
          <p:cNvPr id="45" name="Shape 22"/>
          <p:cNvSpPr/>
          <p:nvPr/>
        </p:nvSpPr>
        <p:spPr>
          <a:xfrm>
            <a:off x="15686461" y="6985000"/>
            <a:ext cx="2845156" cy="1041400"/>
          </a:xfrm>
          <a:prstGeom prst="rect">
            <a:avLst/>
          </a:prstGeom>
          <a:solidFill>
            <a:srgbClr val="FFFFFF">
              <a:alpha val="100000"/>
            </a:srgbClr>
          </a:solidFill>
          <a:ln/>
        </p:spPr>
        <p:txBody>
          <a:bodyPr/>
          <a:lstStyle/>
          <a:p>
            <a:endParaRPr lang="en-ID"/>
          </a:p>
        </p:txBody>
      </p:sp>
      <p:sp>
        <p:nvSpPr>
          <p:cNvPr id="46" name="Text 23"/>
          <p:cNvSpPr/>
          <p:nvPr/>
        </p:nvSpPr>
        <p:spPr>
          <a:xfrm>
            <a:off x="15758436" y="7200900"/>
            <a:ext cx="2701204" cy="643467"/>
          </a:xfrm>
          <a:prstGeom prst="rect">
            <a:avLst/>
          </a:prstGeom>
          <a:noFill/>
          <a:ln/>
        </p:spPr>
        <p:txBody>
          <a:bodyPr wrap="square" lIns="0" tIns="0" rIns="0" bIns="0" rtlCol="0" anchor="t"/>
          <a:lstStyle/>
          <a:p>
            <a:pPr marL="0" indent="0" algn="ctr">
              <a:lnSpc>
                <a:spcPts val="22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Continuous </a:t>
            </a:r>
            <a:endParaRPr lang="en-US" sz="2000" dirty="0"/>
          </a:p>
          <a:p>
            <a:pPr marL="0" indent="0" algn="ctr">
              <a:lnSpc>
                <a:spcPts val="2200"/>
              </a:lnSpc>
              <a:buNone/>
            </a:pPr>
            <a:r>
              <a:rPr lang="en-US" sz="2000" dirty="0">
                <a:solidFill>
                  <a:srgbClr val="000000">
                    <a:alpha val="100000"/>
                  </a:srgbClr>
                </a:solidFill>
                <a:latin typeface="Plus Jakarta Sans Regular" pitchFamily="34" charset="0"/>
                <a:ea typeface="Plus Jakarta Sans Regular" pitchFamily="34" charset="-122"/>
                <a:cs typeface="Plus Jakarta Sans Regular" pitchFamily="34" charset="-120"/>
              </a:rPr>
              <a:t>Monitoring &amp; Learning</a:t>
            </a:r>
            <a:endParaRPr lang="en-US" sz="2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210</TotalTime>
  <Words>2185</Words>
  <Application>Microsoft Office PowerPoint</Application>
  <PresentationFormat>Custom</PresentationFormat>
  <Paragraphs>384</Paragraphs>
  <Slides>25</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Helvetica Bold</vt:lpstr>
      <vt:lpstr>Inter Bold</vt:lpstr>
      <vt:lpstr>Inter Regular</vt:lpstr>
      <vt:lpstr>Plus Jakarta Sans Bold</vt:lpstr>
      <vt:lpstr>Plus Jakarta Sans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Gilang Marthana</cp:lastModifiedBy>
  <cp:revision>19</cp:revision>
  <dcterms:created xsi:type="dcterms:W3CDTF">2025-04-24T07:36:13Z</dcterms:created>
  <dcterms:modified xsi:type="dcterms:W3CDTF">2025-04-25T03:15:12Z</dcterms:modified>
</cp:coreProperties>
</file>